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4" r:id="rId2"/>
    <p:sldId id="6178" r:id="rId3"/>
    <p:sldId id="6201" r:id="rId4"/>
    <p:sldId id="6185" r:id="rId5"/>
    <p:sldId id="6184" r:id="rId6"/>
    <p:sldId id="6186" r:id="rId7"/>
    <p:sldId id="6187" r:id="rId8"/>
    <p:sldId id="6188" r:id="rId9"/>
    <p:sldId id="6189" r:id="rId10"/>
    <p:sldId id="6202" r:id="rId11"/>
    <p:sldId id="6204" r:id="rId12"/>
    <p:sldId id="6208" r:id="rId13"/>
    <p:sldId id="6209" r:id="rId14"/>
    <p:sldId id="6210" r:id="rId15"/>
    <p:sldId id="6211" r:id="rId16"/>
    <p:sldId id="6212" r:id="rId17"/>
    <p:sldId id="6213" r:id="rId18"/>
    <p:sldId id="6214" r:id="rId19"/>
    <p:sldId id="6215" r:id="rId20"/>
    <p:sldId id="6216" r:id="rId21"/>
    <p:sldId id="6217" r:id="rId22"/>
    <p:sldId id="6218" r:id="rId23"/>
    <p:sldId id="6219" r:id="rId24"/>
    <p:sldId id="6220" r:id="rId25"/>
    <p:sldId id="6221" r:id="rId26"/>
    <p:sldId id="6222" r:id="rId27"/>
    <p:sldId id="6205" r:id="rId28"/>
    <p:sldId id="6223" r:id="rId29"/>
    <p:sldId id="6207" r:id="rId30"/>
    <p:sldId id="6225" r:id="rId31"/>
    <p:sldId id="6226" r:id="rId32"/>
    <p:sldId id="6197" r:id="rId33"/>
    <p:sldId id="6195" r:id="rId34"/>
    <p:sldId id="6198" r:id="rId35"/>
    <p:sldId id="6199" r:id="rId36"/>
    <p:sldId id="6200" r:id="rId37"/>
    <p:sldId id="622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436AF-6B38-4018-AD05-823B24D3AA1B}"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327668-E0CD-457B-91BB-5DFC2FA2B784}" type="slidenum">
              <a:rPr lang="en-US" smtClean="0"/>
              <a:t>‹#›</a:t>
            </a:fld>
            <a:endParaRPr lang="en-US"/>
          </a:p>
        </p:txBody>
      </p:sp>
    </p:spTree>
    <p:extLst>
      <p:ext uri="{BB962C8B-B14F-4D97-AF65-F5344CB8AC3E}">
        <p14:creationId xmlns:p14="http://schemas.microsoft.com/office/powerpoint/2010/main" val="119849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05DD-828A-4BCB-A42B-891C265944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0424EA-BC7D-48C7-AD00-B484E77F9D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49BA73-5ADD-4615-95CD-03BAC2255068}"/>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5" name="Footer Placeholder 4">
            <a:extLst>
              <a:ext uri="{FF2B5EF4-FFF2-40B4-BE49-F238E27FC236}">
                <a16:creationId xmlns:a16="http://schemas.microsoft.com/office/drawing/2014/main" id="{A0E6FB83-767F-4806-9F37-2EFEB3C73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47037-9E19-4387-A6BF-E993AD7ADF9E}"/>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1018172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4CF5-C7E3-42FD-850E-F606F10D53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2C8E1A-497D-401A-9698-EC40F3711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A1662-6FD7-4E4F-8F1E-D1256A9BA2A9}"/>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5" name="Footer Placeholder 4">
            <a:extLst>
              <a:ext uri="{FF2B5EF4-FFF2-40B4-BE49-F238E27FC236}">
                <a16:creationId xmlns:a16="http://schemas.microsoft.com/office/drawing/2014/main" id="{84583153-1F77-42E6-B9ED-A077FDD58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59E80-7BAC-44D0-A7F2-72EA6699ED6B}"/>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164632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CABD0E-53D5-49CA-A5E4-394378535E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A9882-EF4F-47F2-A5CD-B26C992486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DC63E-ADEA-400F-BE7C-57170CBCAAE8}"/>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5" name="Footer Placeholder 4">
            <a:extLst>
              <a:ext uri="{FF2B5EF4-FFF2-40B4-BE49-F238E27FC236}">
                <a16:creationId xmlns:a16="http://schemas.microsoft.com/office/drawing/2014/main" id="{4D0DFB31-1470-4222-9B07-775E768DA3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E9728-0823-4C1F-A787-789654513A96}"/>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240398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11/2/2023</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524066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11/2/2023</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235620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A2840-1A0B-4526-B190-5F71A1617F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6C4BAC-DB72-45A7-A4D4-6A4331B2F7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2000D-92A7-4322-8650-62A39AD71992}"/>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5" name="Footer Placeholder 4">
            <a:extLst>
              <a:ext uri="{FF2B5EF4-FFF2-40B4-BE49-F238E27FC236}">
                <a16:creationId xmlns:a16="http://schemas.microsoft.com/office/drawing/2014/main" id="{7304C0CF-6526-4F6E-81C1-36FFB61E8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82121-17E7-49DB-80D6-6AB4D793992A}"/>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1483784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B3FF-3EEB-4332-877B-B2B42CF6A9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61B9AC-33D7-4D72-85F8-C3A798372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87CE3B-CD3E-47BF-A026-57D99B108EB2}"/>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5" name="Footer Placeholder 4">
            <a:extLst>
              <a:ext uri="{FF2B5EF4-FFF2-40B4-BE49-F238E27FC236}">
                <a16:creationId xmlns:a16="http://schemas.microsoft.com/office/drawing/2014/main" id="{ED2FC3D4-9250-4E8A-9C8A-0E59ED086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447DE-3CF6-4DFC-9C17-588F96EEFBE3}"/>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367877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F0C9-C9EE-45BD-9050-257AC66A6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60E340-E1C0-4822-A64D-8554F2EFA6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F479D5-D1E0-407F-AAE9-5462B9C733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4412C6-EFAE-4EEB-8DD2-408A88FF062F}"/>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6" name="Footer Placeholder 5">
            <a:extLst>
              <a:ext uri="{FF2B5EF4-FFF2-40B4-BE49-F238E27FC236}">
                <a16:creationId xmlns:a16="http://schemas.microsoft.com/office/drawing/2014/main" id="{1E7E0A89-3E18-461F-ADF5-EE1AD9761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DAF8E-F94C-4512-BF11-9145913F5B31}"/>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186818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914EB-6EDD-4FAC-BD1B-85A84FA71B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1A48D4-E70C-46CC-9672-005C7A68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97C2B1-89A4-4A1A-BBA3-955F1C3C07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4B75C6-3662-4630-9709-F9B1DA2D4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ACE35-E3F3-4D55-A64E-27551FE8C1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973D44-8B30-4289-A499-2B975D4D5C6F}"/>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8" name="Footer Placeholder 7">
            <a:extLst>
              <a:ext uri="{FF2B5EF4-FFF2-40B4-BE49-F238E27FC236}">
                <a16:creationId xmlns:a16="http://schemas.microsoft.com/office/drawing/2014/main" id="{88C901DB-C04B-49AE-A95F-6DED48652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257EB4-C3E1-44EC-9C00-7E27B62CE228}"/>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44518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AA62-DE09-4FC8-86C0-3FF6D6C0F8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CD0A3C-17D5-4FAD-82CB-4F98757521A1}"/>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4" name="Footer Placeholder 3">
            <a:extLst>
              <a:ext uri="{FF2B5EF4-FFF2-40B4-BE49-F238E27FC236}">
                <a16:creationId xmlns:a16="http://schemas.microsoft.com/office/drawing/2014/main" id="{A35C9436-1529-4B9F-9487-FF62B97BCD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C8DB6A-D0D3-4FE6-9101-5C6B5F40B61E}"/>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190709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817DE-29A0-4E30-9B8E-CA7297DEC7B4}"/>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3" name="Footer Placeholder 2">
            <a:extLst>
              <a:ext uri="{FF2B5EF4-FFF2-40B4-BE49-F238E27FC236}">
                <a16:creationId xmlns:a16="http://schemas.microsoft.com/office/drawing/2014/main" id="{BDE7A84E-7F6B-4130-A3B7-0249785376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B07343-7CF3-42DD-B098-53B54D96AD1A}"/>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137977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42FA-427A-496C-9FF7-05631CB16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38BC4E-0B4E-4F1F-8E18-3C173A82B2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6F3CA-5B29-4EDB-94E7-8BF03D791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D7D3D-69C9-42B4-AE85-95AFD3B80F2B}"/>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6" name="Footer Placeholder 5">
            <a:extLst>
              <a:ext uri="{FF2B5EF4-FFF2-40B4-BE49-F238E27FC236}">
                <a16:creationId xmlns:a16="http://schemas.microsoft.com/office/drawing/2014/main" id="{5F0D6EE6-7EC0-42C4-8F49-BAC8C1FF34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AD7905-BD0C-4023-8EB3-050BD1C1163B}"/>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377649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30AF3-A039-4518-BB00-3733757B4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BE40B-0131-44B4-92AB-8749DCAD1E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904B4E-40A9-418D-A02E-AD23FDAD1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4C342C-6AA8-4D14-8250-25A7EADC0B4E}"/>
              </a:ext>
            </a:extLst>
          </p:cNvPr>
          <p:cNvSpPr>
            <a:spLocks noGrp="1"/>
          </p:cNvSpPr>
          <p:nvPr>
            <p:ph type="dt" sz="half" idx="10"/>
          </p:nvPr>
        </p:nvSpPr>
        <p:spPr/>
        <p:txBody>
          <a:bodyPr/>
          <a:lstStyle/>
          <a:p>
            <a:fld id="{17F43EF1-FB79-44B8-99D5-74FEA126F322}" type="datetimeFigureOut">
              <a:rPr lang="en-US" smtClean="0"/>
              <a:t>11/2/2023</a:t>
            </a:fld>
            <a:endParaRPr lang="en-US"/>
          </a:p>
        </p:txBody>
      </p:sp>
      <p:sp>
        <p:nvSpPr>
          <p:cNvPr id="6" name="Footer Placeholder 5">
            <a:extLst>
              <a:ext uri="{FF2B5EF4-FFF2-40B4-BE49-F238E27FC236}">
                <a16:creationId xmlns:a16="http://schemas.microsoft.com/office/drawing/2014/main" id="{B3814A0C-E0D6-48A3-B59B-DA7BB5430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C87C0E-F641-4539-8B0B-52EF55C806A8}"/>
              </a:ext>
            </a:extLst>
          </p:cNvPr>
          <p:cNvSpPr>
            <a:spLocks noGrp="1"/>
          </p:cNvSpPr>
          <p:nvPr>
            <p:ph type="sldNum" sz="quarter" idx="12"/>
          </p:nvPr>
        </p:nvSpPr>
        <p:spPr/>
        <p:txBody>
          <a:bodyPr/>
          <a:lstStyle/>
          <a:p>
            <a:fld id="{1C50DD8E-908E-4F43-AB1C-A0B4643DBDD3}" type="slidenum">
              <a:rPr lang="en-US" smtClean="0"/>
              <a:t>‹#›</a:t>
            </a:fld>
            <a:endParaRPr lang="en-US"/>
          </a:p>
        </p:txBody>
      </p:sp>
    </p:spTree>
    <p:extLst>
      <p:ext uri="{BB962C8B-B14F-4D97-AF65-F5344CB8AC3E}">
        <p14:creationId xmlns:p14="http://schemas.microsoft.com/office/powerpoint/2010/main" val="118692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C67BDF-C2EF-4AD9-8573-E09A11535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3CCA95-15F5-4A2D-85D4-9CE269662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1FD0-CBAF-4107-97A8-CE6DD5C0C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43EF1-FB79-44B8-99D5-74FEA126F322}" type="datetimeFigureOut">
              <a:rPr lang="en-US" smtClean="0"/>
              <a:t>11/2/2023</a:t>
            </a:fld>
            <a:endParaRPr lang="en-US"/>
          </a:p>
        </p:txBody>
      </p:sp>
      <p:sp>
        <p:nvSpPr>
          <p:cNvPr id="5" name="Footer Placeholder 4">
            <a:extLst>
              <a:ext uri="{FF2B5EF4-FFF2-40B4-BE49-F238E27FC236}">
                <a16:creationId xmlns:a16="http://schemas.microsoft.com/office/drawing/2014/main" id="{D31EB376-67BE-49EF-AC2A-6651DA5A01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B91E54-E5D1-4B76-968B-A7B164D09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0DD8E-908E-4F43-AB1C-A0B4643DBDD3}" type="slidenum">
              <a:rPr lang="en-US" smtClean="0"/>
              <a:t>‹#›</a:t>
            </a:fld>
            <a:endParaRPr lang="en-US"/>
          </a:p>
        </p:txBody>
      </p:sp>
    </p:spTree>
    <p:extLst>
      <p:ext uri="{BB962C8B-B14F-4D97-AF65-F5344CB8AC3E}">
        <p14:creationId xmlns:p14="http://schemas.microsoft.com/office/powerpoint/2010/main" val="2917522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gms-support@daodas.sc.gov" TargetMode="External"/><Relationship Id="rId2" Type="http://schemas.openxmlformats.org/officeDocument/2006/relationships/hyperlink" Target="mailto:prevention@daodas.sc.gov"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mailto:prevention@daodas.sc.gov"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11/2/2023</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sz="4000" b="1" dirty="0">
              <a:solidFill>
                <a:srgbClr val="00838B"/>
              </a:solidFill>
            </a:endParaRPr>
          </a:p>
        </p:txBody>
      </p:sp>
      <p:sp>
        <p:nvSpPr>
          <p:cNvPr id="5" name="Subtitle 2"/>
          <p:cNvSpPr txBox="1">
            <a:spLocks/>
          </p:cNvSpPr>
          <p:nvPr/>
        </p:nvSpPr>
        <p:spPr>
          <a:xfrm>
            <a:off x="609600" y="4976677"/>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DAODAS Prevention Team</a:t>
            </a:r>
          </a:p>
          <a:p>
            <a:pPr algn="ctr"/>
            <a:r>
              <a:rPr lang="en-US" sz="2200" b="1" dirty="0">
                <a:solidFill>
                  <a:schemeClr val="tx2">
                    <a:lumMod val="50000"/>
                  </a:schemeClr>
                </a:solidFill>
              </a:rPr>
              <a:t>November 2, 2023</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
        <p:nvSpPr>
          <p:cNvPr id="9" name="TextBox 8">
            <a:extLst>
              <a:ext uri="{FF2B5EF4-FFF2-40B4-BE49-F238E27FC236}">
                <a16:creationId xmlns:a16="http://schemas.microsoft.com/office/drawing/2014/main" id="{5687B8D2-BE04-4ED8-8EE2-2F355DF58C39}"/>
              </a:ext>
            </a:extLst>
          </p:cNvPr>
          <p:cNvSpPr txBox="1"/>
          <p:nvPr/>
        </p:nvSpPr>
        <p:spPr>
          <a:xfrm>
            <a:off x="534605" y="3290491"/>
            <a:ext cx="11122789" cy="954107"/>
          </a:xfrm>
          <a:prstGeom prst="rect">
            <a:avLst/>
          </a:prstGeom>
          <a:noFill/>
        </p:spPr>
        <p:txBody>
          <a:bodyPr wrap="none" rtlCol="0">
            <a:spAutoFit/>
          </a:bodyPr>
          <a:lstStyle/>
          <a:p>
            <a:pPr algn="ctr"/>
            <a:r>
              <a:rPr lang="en-US" sz="2800" b="1" dirty="0"/>
              <a:t>Data Reporting: A Closer Look at pulling data from Prevention Data Portal</a:t>
            </a:r>
          </a:p>
          <a:p>
            <a:pPr algn="ctr"/>
            <a:r>
              <a:rPr lang="en-US" sz="2800" b="1" dirty="0"/>
              <a:t> for Monthly Reimbursement Reporting </a:t>
            </a:r>
          </a:p>
        </p:txBody>
      </p:sp>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9CDF9A-CC45-41D7-969E-4065B334C6D4}"/>
              </a:ext>
            </a:extLst>
          </p:cNvPr>
          <p:cNvSpPr>
            <a:spLocks noGrp="1"/>
          </p:cNvSpPr>
          <p:nvPr>
            <p:ph idx="1"/>
          </p:nvPr>
        </p:nvSpPr>
        <p:spPr>
          <a:xfrm>
            <a:off x="331207" y="800572"/>
            <a:ext cx="11253456" cy="4963747"/>
          </a:xfrm>
        </p:spPr>
        <p:txBody>
          <a:bodyPr/>
          <a:lstStyle/>
          <a:p>
            <a:pPr marL="0" indent="0">
              <a:buNone/>
            </a:pPr>
            <a:r>
              <a:rPr lang="en-US" dirty="0"/>
              <a:t>6.  </a:t>
            </a:r>
            <a:r>
              <a:rPr lang="en-US" sz="2400" dirty="0"/>
              <a:t>Click on arrow beside “Grant Name” then “Filter By” – Equals and type in “SABG23” to bring up a list to choose from for your county’s grant. Click “Apply” once you have selected your agency’s grant to view the data entered under that project.</a:t>
            </a:r>
          </a:p>
          <a:p>
            <a:endParaRPr lang="en-US" dirty="0"/>
          </a:p>
        </p:txBody>
      </p:sp>
      <p:pic>
        <p:nvPicPr>
          <p:cNvPr id="3" name="Picture 2">
            <a:extLst>
              <a:ext uri="{FF2B5EF4-FFF2-40B4-BE49-F238E27FC236}">
                <a16:creationId xmlns:a16="http://schemas.microsoft.com/office/drawing/2014/main" id="{0A513EE5-1A58-4CB6-B142-2B70E4F3BED8}"/>
              </a:ext>
            </a:extLst>
          </p:cNvPr>
          <p:cNvPicPr>
            <a:picLocks noChangeAspect="1"/>
          </p:cNvPicPr>
          <p:nvPr/>
        </p:nvPicPr>
        <p:blipFill>
          <a:blip r:embed="rId2"/>
          <a:stretch>
            <a:fillRect/>
          </a:stretch>
        </p:blipFill>
        <p:spPr>
          <a:xfrm>
            <a:off x="3123445" y="2056016"/>
            <a:ext cx="8537417" cy="4801984"/>
          </a:xfrm>
          <a:prstGeom prst="rect">
            <a:avLst/>
          </a:prstGeom>
        </p:spPr>
      </p:pic>
      <p:pic>
        <p:nvPicPr>
          <p:cNvPr id="4" name="Picture 3">
            <a:extLst>
              <a:ext uri="{FF2B5EF4-FFF2-40B4-BE49-F238E27FC236}">
                <a16:creationId xmlns:a16="http://schemas.microsoft.com/office/drawing/2014/main" id="{361EC506-C97F-4588-B841-49C4C7EFE38B}"/>
              </a:ext>
            </a:extLst>
          </p:cNvPr>
          <p:cNvPicPr>
            <a:picLocks noChangeAspect="1"/>
          </p:cNvPicPr>
          <p:nvPr/>
        </p:nvPicPr>
        <p:blipFill>
          <a:blip r:embed="rId3"/>
          <a:stretch>
            <a:fillRect/>
          </a:stretch>
        </p:blipFill>
        <p:spPr>
          <a:xfrm>
            <a:off x="5310659" y="2521677"/>
            <a:ext cx="524301" cy="999831"/>
          </a:xfrm>
          <a:prstGeom prst="rect">
            <a:avLst/>
          </a:prstGeom>
        </p:spPr>
      </p:pic>
    </p:spTree>
    <p:extLst>
      <p:ext uri="{BB962C8B-B14F-4D97-AF65-F5344CB8AC3E}">
        <p14:creationId xmlns:p14="http://schemas.microsoft.com/office/powerpoint/2010/main" val="1838223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4D8DA3-3F8F-43F5-82DB-6AD4CBF10C7B}"/>
              </a:ext>
            </a:extLst>
          </p:cNvPr>
          <p:cNvSpPr>
            <a:spLocks noGrp="1"/>
          </p:cNvSpPr>
          <p:nvPr>
            <p:ph idx="1"/>
          </p:nvPr>
        </p:nvSpPr>
        <p:spPr>
          <a:xfrm>
            <a:off x="306120" y="748987"/>
            <a:ext cx="11389259" cy="5036175"/>
          </a:xfrm>
        </p:spPr>
        <p:txBody>
          <a:bodyPr/>
          <a:lstStyle/>
          <a:p>
            <a:pPr marL="0" indent="0">
              <a:buNone/>
            </a:pPr>
            <a:r>
              <a:rPr lang="en-US" dirty="0"/>
              <a:t>7. </a:t>
            </a:r>
            <a:r>
              <a:rPr lang="en-US" sz="2400" dirty="0"/>
              <a:t>Click on arrow beside “County of Operation”  then “Filter By” to bring a drop down menu where you can type in all of the counties you want to view (one or more). This will filter the view to only show the data for the counties you want to view. Click “Apply” once you have selected the county or counties you want to view.</a:t>
            </a:r>
          </a:p>
          <a:p>
            <a:endParaRPr lang="en-US" dirty="0"/>
          </a:p>
        </p:txBody>
      </p:sp>
      <p:pic>
        <p:nvPicPr>
          <p:cNvPr id="3" name="Picture 2">
            <a:extLst>
              <a:ext uri="{FF2B5EF4-FFF2-40B4-BE49-F238E27FC236}">
                <a16:creationId xmlns:a16="http://schemas.microsoft.com/office/drawing/2014/main" id="{006AF9AA-F85D-4357-96BB-18C3BDDF4100}"/>
              </a:ext>
            </a:extLst>
          </p:cNvPr>
          <p:cNvPicPr>
            <a:picLocks noChangeAspect="1"/>
          </p:cNvPicPr>
          <p:nvPr/>
        </p:nvPicPr>
        <p:blipFill>
          <a:blip r:embed="rId2"/>
          <a:stretch>
            <a:fillRect/>
          </a:stretch>
        </p:blipFill>
        <p:spPr>
          <a:xfrm>
            <a:off x="3431264" y="2367757"/>
            <a:ext cx="7746739" cy="4358403"/>
          </a:xfrm>
          <a:prstGeom prst="rect">
            <a:avLst/>
          </a:prstGeom>
        </p:spPr>
      </p:pic>
      <p:pic>
        <p:nvPicPr>
          <p:cNvPr id="4" name="Picture 3">
            <a:extLst>
              <a:ext uri="{FF2B5EF4-FFF2-40B4-BE49-F238E27FC236}">
                <a16:creationId xmlns:a16="http://schemas.microsoft.com/office/drawing/2014/main" id="{5905B3A6-BE36-4F60-BC80-BFC9A078CBF5}"/>
              </a:ext>
            </a:extLst>
          </p:cNvPr>
          <p:cNvPicPr>
            <a:picLocks noChangeAspect="1"/>
          </p:cNvPicPr>
          <p:nvPr/>
        </p:nvPicPr>
        <p:blipFill>
          <a:blip r:embed="rId3"/>
          <a:stretch>
            <a:fillRect/>
          </a:stretch>
        </p:blipFill>
        <p:spPr>
          <a:xfrm>
            <a:off x="8308493" y="2630319"/>
            <a:ext cx="518205" cy="999831"/>
          </a:xfrm>
          <a:prstGeom prst="rect">
            <a:avLst/>
          </a:prstGeom>
        </p:spPr>
      </p:pic>
    </p:spTree>
    <p:extLst>
      <p:ext uri="{BB962C8B-B14F-4D97-AF65-F5344CB8AC3E}">
        <p14:creationId xmlns:p14="http://schemas.microsoft.com/office/powerpoint/2010/main" val="17699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FA6963-CBC7-4439-A44B-9E09E0A3F4B0}"/>
              </a:ext>
            </a:extLst>
          </p:cNvPr>
          <p:cNvSpPr>
            <a:spLocks noGrp="1"/>
          </p:cNvSpPr>
          <p:nvPr>
            <p:ph idx="1"/>
          </p:nvPr>
        </p:nvSpPr>
        <p:spPr>
          <a:xfrm>
            <a:off x="257175" y="752475"/>
            <a:ext cx="11240726" cy="5116619"/>
          </a:xfrm>
        </p:spPr>
        <p:txBody>
          <a:bodyPr/>
          <a:lstStyle/>
          <a:p>
            <a:pPr marL="0" indent="0">
              <a:buNone/>
            </a:pPr>
            <a:r>
              <a:rPr lang="en-US" dirty="0"/>
              <a:t>8. </a:t>
            </a:r>
            <a:r>
              <a:rPr lang="en-US" sz="2400" dirty="0"/>
              <a:t>Click on arrow beside “Date and Time”  then select “Newer to older”. This will filter the service dates on the forms from the most recent to the oldest. </a:t>
            </a:r>
          </a:p>
          <a:p>
            <a:pPr marL="0" indent="0">
              <a:buNone/>
            </a:pPr>
            <a:endParaRPr lang="en-US" dirty="0"/>
          </a:p>
        </p:txBody>
      </p:sp>
      <p:pic>
        <p:nvPicPr>
          <p:cNvPr id="3" name="Picture 2">
            <a:extLst>
              <a:ext uri="{FF2B5EF4-FFF2-40B4-BE49-F238E27FC236}">
                <a16:creationId xmlns:a16="http://schemas.microsoft.com/office/drawing/2014/main" id="{92C28F16-7828-43ED-8E0C-9CC04BD88565}"/>
              </a:ext>
            </a:extLst>
          </p:cNvPr>
          <p:cNvPicPr>
            <a:picLocks noChangeAspect="1"/>
          </p:cNvPicPr>
          <p:nvPr/>
        </p:nvPicPr>
        <p:blipFill>
          <a:blip r:embed="rId2"/>
          <a:stretch>
            <a:fillRect/>
          </a:stretch>
        </p:blipFill>
        <p:spPr>
          <a:xfrm>
            <a:off x="1626605" y="1794122"/>
            <a:ext cx="8938789" cy="4906436"/>
          </a:xfrm>
          <a:prstGeom prst="rect">
            <a:avLst/>
          </a:prstGeom>
        </p:spPr>
      </p:pic>
      <p:sp>
        <p:nvSpPr>
          <p:cNvPr id="4" name="Arrow: Down 3">
            <a:extLst>
              <a:ext uri="{FF2B5EF4-FFF2-40B4-BE49-F238E27FC236}">
                <a16:creationId xmlns:a16="http://schemas.microsoft.com/office/drawing/2014/main" id="{6D1F6FAE-02B7-4FFE-99B1-34A8429AF222}"/>
              </a:ext>
            </a:extLst>
          </p:cNvPr>
          <p:cNvSpPr/>
          <p:nvPr/>
        </p:nvSpPr>
        <p:spPr>
          <a:xfrm>
            <a:off x="6618083" y="23816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68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C8EC0-D2F7-40C7-8140-23514D5D0DB0}"/>
              </a:ext>
            </a:extLst>
          </p:cNvPr>
          <p:cNvPicPr>
            <a:picLocks noChangeAspect="1"/>
          </p:cNvPicPr>
          <p:nvPr/>
        </p:nvPicPr>
        <p:blipFill>
          <a:blip r:embed="rId2"/>
          <a:stretch>
            <a:fillRect/>
          </a:stretch>
        </p:blipFill>
        <p:spPr>
          <a:xfrm>
            <a:off x="2661440" y="2242579"/>
            <a:ext cx="7809835" cy="4393032"/>
          </a:xfrm>
          <a:prstGeom prst="rect">
            <a:avLst/>
          </a:prstGeom>
        </p:spPr>
      </p:pic>
      <p:sp>
        <p:nvSpPr>
          <p:cNvPr id="4" name="Arrow: Down 3">
            <a:extLst>
              <a:ext uri="{FF2B5EF4-FFF2-40B4-BE49-F238E27FC236}">
                <a16:creationId xmlns:a16="http://schemas.microsoft.com/office/drawing/2014/main" id="{DAD7B5F7-FC58-47A5-97DB-C7A3684D63AD}"/>
              </a:ext>
            </a:extLst>
          </p:cNvPr>
          <p:cNvSpPr/>
          <p:nvPr/>
        </p:nvSpPr>
        <p:spPr>
          <a:xfrm>
            <a:off x="6692775" y="253044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93E48E-C603-46F9-97E8-B88B5AE7B275}"/>
              </a:ext>
            </a:extLst>
          </p:cNvPr>
          <p:cNvSpPr/>
          <p:nvPr/>
        </p:nvSpPr>
        <p:spPr>
          <a:xfrm>
            <a:off x="206250" y="685799"/>
            <a:ext cx="11490450" cy="1628775"/>
          </a:xfrm>
          <a:prstGeom prst="rect">
            <a:avLst/>
          </a:prstGeom>
        </p:spPr>
        <p:txBody>
          <a:bodyPr wrap="square">
            <a:spAutoFit/>
          </a:bodyPr>
          <a:lstStyle/>
          <a:p>
            <a:r>
              <a:rPr lang="en-US" sz="2400" dirty="0"/>
              <a:t>9. Click on arrow beside “Strategy”  then a “Filter By” box will open up. When you click on the arrow, it will bring up the 6 strategies and you can filter by the strategy you want to see. Once you make a selection, click apply and the data will filter to bring up the forms related to that strategy from newest to oldest date-both draft and submitted. </a:t>
            </a:r>
          </a:p>
        </p:txBody>
      </p:sp>
    </p:spTree>
    <p:extLst>
      <p:ext uri="{BB962C8B-B14F-4D97-AF65-F5344CB8AC3E}">
        <p14:creationId xmlns:p14="http://schemas.microsoft.com/office/powerpoint/2010/main" val="26147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21089-A97B-4F9D-B20D-763CD6489E6D}"/>
              </a:ext>
            </a:extLst>
          </p:cNvPr>
          <p:cNvPicPr>
            <a:picLocks noChangeAspect="1"/>
          </p:cNvPicPr>
          <p:nvPr/>
        </p:nvPicPr>
        <p:blipFill>
          <a:blip r:embed="rId2"/>
          <a:stretch>
            <a:fillRect/>
          </a:stretch>
        </p:blipFill>
        <p:spPr>
          <a:xfrm>
            <a:off x="478462" y="842658"/>
            <a:ext cx="10693941" cy="6015342"/>
          </a:xfrm>
          <a:prstGeom prst="rect">
            <a:avLst/>
          </a:prstGeom>
        </p:spPr>
      </p:pic>
      <p:sp>
        <p:nvSpPr>
          <p:cNvPr id="4" name="Arrow: Right 3">
            <a:extLst>
              <a:ext uri="{FF2B5EF4-FFF2-40B4-BE49-F238E27FC236}">
                <a16:creationId xmlns:a16="http://schemas.microsoft.com/office/drawing/2014/main" id="{909837D4-9802-406E-85CA-B5A7054345AB}"/>
              </a:ext>
            </a:extLst>
          </p:cNvPr>
          <p:cNvSpPr/>
          <p:nvPr/>
        </p:nvSpPr>
        <p:spPr>
          <a:xfrm>
            <a:off x="7774135" y="372378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194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103FE7-6264-4F45-A500-AEE3F90C358A}"/>
              </a:ext>
            </a:extLst>
          </p:cNvPr>
          <p:cNvSpPr>
            <a:spLocks noGrp="1"/>
          </p:cNvSpPr>
          <p:nvPr>
            <p:ph idx="1"/>
          </p:nvPr>
        </p:nvSpPr>
        <p:spPr>
          <a:xfrm>
            <a:off x="461727" y="977774"/>
            <a:ext cx="10693953" cy="4891320"/>
          </a:xfrm>
        </p:spPr>
        <p:txBody>
          <a:bodyPr>
            <a:normAutofit/>
          </a:bodyPr>
          <a:lstStyle/>
          <a:p>
            <a:r>
              <a:rPr lang="en-US" sz="2400" dirty="0"/>
              <a:t>Planning time for the month should be entered in a form related to the strategy even if the strategy service date will be in another month. </a:t>
            </a:r>
          </a:p>
          <a:p>
            <a:r>
              <a:rPr lang="en-US" sz="2400" dirty="0"/>
              <a:t>For example, if a speaking engagement will be conducted on December 1 and the staff begins planning for the event in November, go ahead and open the form and enter planning time in the form.</a:t>
            </a:r>
          </a:p>
          <a:p>
            <a:r>
              <a:rPr lang="en-US" sz="2400" dirty="0"/>
              <a:t> A note should be placed in the “description” section of the form with a brief explanation of the planning time attributed to the service. </a:t>
            </a:r>
          </a:p>
          <a:p>
            <a:r>
              <a:rPr lang="en-US" sz="2400" dirty="0"/>
              <a:t>Objective should line up with strategy. For example, you would not have a problem identification and referral objective with an information dissemination strategy and speaking engagement form.</a:t>
            </a:r>
          </a:p>
        </p:txBody>
      </p:sp>
    </p:spTree>
    <p:extLst>
      <p:ext uri="{BB962C8B-B14F-4D97-AF65-F5344CB8AC3E}">
        <p14:creationId xmlns:p14="http://schemas.microsoft.com/office/powerpoint/2010/main" val="362642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60EC1F6F-BD23-4DD6-A7C7-FA4B5CC2A9B0}"/>
              </a:ext>
            </a:extLst>
          </p:cNvPr>
          <p:cNvPicPr>
            <a:picLocks noGrp="1" noChangeAspect="1"/>
          </p:cNvPicPr>
          <p:nvPr>
            <p:ph idx="1"/>
          </p:nvPr>
        </p:nvPicPr>
        <p:blipFill>
          <a:blip r:embed="rId2"/>
          <a:stretch>
            <a:fillRect/>
          </a:stretch>
        </p:blipFill>
        <p:spPr>
          <a:xfrm>
            <a:off x="787651" y="854712"/>
            <a:ext cx="10672508" cy="6003287"/>
          </a:xfrm>
          <a:prstGeom prst="rect">
            <a:avLst/>
          </a:prstGeom>
        </p:spPr>
      </p:pic>
      <p:sp>
        <p:nvSpPr>
          <p:cNvPr id="4" name="Arrow: Right 3">
            <a:extLst>
              <a:ext uri="{FF2B5EF4-FFF2-40B4-BE49-F238E27FC236}">
                <a16:creationId xmlns:a16="http://schemas.microsoft.com/office/drawing/2014/main" id="{7774DDF5-3D0E-47D6-983D-4A38E5B974DA}"/>
              </a:ext>
            </a:extLst>
          </p:cNvPr>
          <p:cNvSpPr/>
          <p:nvPr/>
        </p:nvSpPr>
        <p:spPr>
          <a:xfrm>
            <a:off x="1267485" y="541397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12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F03D43-C86A-44B4-B68F-E2F4F4DA4A9A}"/>
              </a:ext>
            </a:extLst>
          </p:cNvPr>
          <p:cNvSpPr>
            <a:spLocks noGrp="1"/>
          </p:cNvSpPr>
          <p:nvPr>
            <p:ph idx="1"/>
          </p:nvPr>
        </p:nvSpPr>
        <p:spPr>
          <a:xfrm>
            <a:off x="316871" y="851026"/>
            <a:ext cx="11316831" cy="5018068"/>
          </a:xfrm>
        </p:spPr>
        <p:txBody>
          <a:bodyPr/>
          <a:lstStyle/>
          <a:p>
            <a:r>
              <a:rPr lang="en-US" sz="2400" dirty="0"/>
              <a:t>It is through these views that DAODAS can filter the data and compare the service forms entered (both in draft and submitted) to the monthly financial reimbursement request</a:t>
            </a:r>
            <a:r>
              <a:rPr lang="en-US" dirty="0"/>
              <a:t>.  </a:t>
            </a:r>
          </a:p>
          <a:p>
            <a:endParaRPr lang="en-US" dirty="0"/>
          </a:p>
        </p:txBody>
      </p:sp>
      <p:pic>
        <p:nvPicPr>
          <p:cNvPr id="3" name="Picture 2">
            <a:extLst>
              <a:ext uri="{FF2B5EF4-FFF2-40B4-BE49-F238E27FC236}">
                <a16:creationId xmlns:a16="http://schemas.microsoft.com/office/drawing/2014/main" id="{1822FFDA-58B0-47E9-906F-7E18E250CFFC}"/>
              </a:ext>
            </a:extLst>
          </p:cNvPr>
          <p:cNvPicPr>
            <a:picLocks noChangeAspect="1"/>
          </p:cNvPicPr>
          <p:nvPr/>
        </p:nvPicPr>
        <p:blipFill>
          <a:blip r:embed="rId2"/>
          <a:stretch>
            <a:fillRect/>
          </a:stretch>
        </p:blipFill>
        <p:spPr>
          <a:xfrm>
            <a:off x="1312752" y="1773630"/>
            <a:ext cx="8765264" cy="4930461"/>
          </a:xfrm>
          <a:prstGeom prst="rect">
            <a:avLst/>
          </a:prstGeom>
        </p:spPr>
      </p:pic>
      <p:sp>
        <p:nvSpPr>
          <p:cNvPr id="4" name="Star: 6 Points 3">
            <a:extLst>
              <a:ext uri="{FF2B5EF4-FFF2-40B4-BE49-F238E27FC236}">
                <a16:creationId xmlns:a16="http://schemas.microsoft.com/office/drawing/2014/main" id="{354B44A0-B3EC-40BD-B52F-6E63CC178004}"/>
              </a:ext>
            </a:extLst>
          </p:cNvPr>
          <p:cNvSpPr/>
          <p:nvPr/>
        </p:nvSpPr>
        <p:spPr>
          <a:xfrm>
            <a:off x="7351414" y="2514600"/>
            <a:ext cx="914400" cy="9144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Notched Right 4">
            <a:extLst>
              <a:ext uri="{FF2B5EF4-FFF2-40B4-BE49-F238E27FC236}">
                <a16:creationId xmlns:a16="http://schemas.microsoft.com/office/drawing/2014/main" id="{0EE45097-1857-461C-BC6F-98594C7604E6}"/>
              </a:ext>
            </a:extLst>
          </p:cNvPr>
          <p:cNvSpPr/>
          <p:nvPr/>
        </p:nvSpPr>
        <p:spPr>
          <a:xfrm>
            <a:off x="2589291" y="4481465"/>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Notched Right 5">
            <a:extLst>
              <a:ext uri="{FF2B5EF4-FFF2-40B4-BE49-F238E27FC236}">
                <a16:creationId xmlns:a16="http://schemas.microsoft.com/office/drawing/2014/main" id="{41A3E04A-33FF-4E72-8064-85586C643757}"/>
              </a:ext>
            </a:extLst>
          </p:cNvPr>
          <p:cNvSpPr/>
          <p:nvPr/>
        </p:nvSpPr>
        <p:spPr>
          <a:xfrm>
            <a:off x="2589291" y="5175279"/>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F228CA1-4FFE-4133-8F54-5A700087B0E5}"/>
              </a:ext>
            </a:extLst>
          </p:cNvPr>
          <p:cNvSpPr/>
          <p:nvPr/>
        </p:nvSpPr>
        <p:spPr>
          <a:xfrm>
            <a:off x="8688309" y="4084986"/>
            <a:ext cx="1189116" cy="23729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04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2560045-6B93-443C-8AB7-5DE6AE6FBA68}"/>
              </a:ext>
            </a:extLst>
          </p:cNvPr>
          <p:cNvPicPr>
            <a:picLocks noGrp="1" noChangeAspect="1"/>
          </p:cNvPicPr>
          <p:nvPr>
            <p:ph idx="1"/>
          </p:nvPr>
        </p:nvPicPr>
        <p:blipFill>
          <a:blip r:embed="rId2"/>
          <a:stretch>
            <a:fillRect/>
          </a:stretch>
        </p:blipFill>
        <p:spPr>
          <a:xfrm>
            <a:off x="252641" y="876300"/>
            <a:ext cx="10167898" cy="5719442"/>
          </a:xfrm>
          <a:prstGeom prst="rect">
            <a:avLst/>
          </a:prstGeom>
        </p:spPr>
      </p:pic>
      <p:sp>
        <p:nvSpPr>
          <p:cNvPr id="5" name="Diamond 4">
            <a:extLst>
              <a:ext uri="{FF2B5EF4-FFF2-40B4-BE49-F238E27FC236}">
                <a16:creationId xmlns:a16="http://schemas.microsoft.com/office/drawing/2014/main" id="{F7EEBA3D-D840-4FEC-9174-33A87DEE7781}"/>
              </a:ext>
            </a:extLst>
          </p:cNvPr>
          <p:cNvSpPr/>
          <p:nvPr/>
        </p:nvSpPr>
        <p:spPr>
          <a:xfrm>
            <a:off x="7859445" y="4083384"/>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DFA1453-4AD1-4E65-A0F8-4429807B82F1}"/>
              </a:ext>
            </a:extLst>
          </p:cNvPr>
          <p:cNvSpPr/>
          <p:nvPr/>
        </p:nvSpPr>
        <p:spPr>
          <a:xfrm>
            <a:off x="2217781" y="44066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84F5F76-5A89-4B37-9BF5-2F6A5A5D746C}"/>
              </a:ext>
            </a:extLst>
          </p:cNvPr>
          <p:cNvSpPr/>
          <p:nvPr/>
        </p:nvSpPr>
        <p:spPr>
          <a:xfrm>
            <a:off x="8773845" y="3683816"/>
            <a:ext cx="1522680" cy="2297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663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9AFF7-5C85-48C8-A97A-B7552E223EB8}"/>
              </a:ext>
            </a:extLst>
          </p:cNvPr>
          <p:cNvSpPr>
            <a:spLocks noGrp="1"/>
          </p:cNvSpPr>
          <p:nvPr>
            <p:ph idx="1"/>
          </p:nvPr>
        </p:nvSpPr>
        <p:spPr>
          <a:xfrm>
            <a:off x="416459" y="1149790"/>
            <a:ext cx="10739221" cy="4719304"/>
          </a:xfrm>
        </p:spPr>
        <p:txBody>
          <a:bodyPr/>
          <a:lstStyle/>
          <a:p>
            <a:r>
              <a:rPr lang="en-US" dirty="0"/>
              <a:t>In this example, service data (at least one form) for September would include forms entered into the data portal (either in submitted or draft) status for the following strategies:</a:t>
            </a:r>
          </a:p>
          <a:p>
            <a:pPr lvl="2"/>
            <a:r>
              <a:rPr lang="en-US" sz="2800" dirty="0"/>
              <a:t>Information Dissemination</a:t>
            </a:r>
          </a:p>
          <a:p>
            <a:pPr lvl="2"/>
            <a:r>
              <a:rPr lang="en-US" sz="2800" dirty="0"/>
              <a:t>Environmental</a:t>
            </a:r>
          </a:p>
          <a:p>
            <a:pPr lvl="2"/>
            <a:r>
              <a:rPr lang="en-US" sz="2800" dirty="0"/>
              <a:t>Community- Based Process</a:t>
            </a:r>
          </a:p>
          <a:p>
            <a:pPr lvl="2"/>
            <a:r>
              <a:rPr lang="en-US" sz="2800" dirty="0"/>
              <a:t>Alternatives </a:t>
            </a:r>
          </a:p>
          <a:p>
            <a:pPr lvl="2"/>
            <a:r>
              <a:rPr lang="en-US" sz="2800" dirty="0"/>
              <a:t>Problem Identification and Referral</a:t>
            </a:r>
          </a:p>
          <a:p>
            <a:pPr lvl="2"/>
            <a:endParaRPr lang="en-US" dirty="0"/>
          </a:p>
          <a:p>
            <a:pPr lvl="2"/>
            <a:endParaRPr lang="en-US" dirty="0"/>
          </a:p>
        </p:txBody>
      </p:sp>
    </p:spTree>
    <p:extLst>
      <p:ext uri="{BB962C8B-B14F-4D97-AF65-F5344CB8AC3E}">
        <p14:creationId xmlns:p14="http://schemas.microsoft.com/office/powerpoint/2010/main" val="94870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BA1B6-CFFB-4182-AC4D-657F8CDB854B}"/>
              </a:ext>
            </a:extLst>
          </p:cNvPr>
          <p:cNvSpPr>
            <a:spLocks noGrp="1"/>
          </p:cNvSpPr>
          <p:nvPr>
            <p:ph idx="1"/>
          </p:nvPr>
        </p:nvSpPr>
        <p:spPr>
          <a:xfrm>
            <a:off x="339969" y="844062"/>
            <a:ext cx="11347939" cy="5615727"/>
          </a:xfrm>
        </p:spPr>
        <p:txBody>
          <a:bodyPr>
            <a:normAutofit lnSpcReduction="10000"/>
          </a:bodyPr>
          <a:lstStyle/>
          <a:p>
            <a:pPr marL="0" indent="0">
              <a:buNone/>
            </a:pPr>
            <a:r>
              <a:rPr lang="en-US" dirty="0"/>
              <a:t>Data Reporting Standards From Prevention Standards Manual:</a:t>
            </a:r>
          </a:p>
          <a:p>
            <a:r>
              <a:rPr lang="en-US" dirty="0"/>
              <a:t>Minimum standards for accuracy of monthly data entered into the web-based reporting system are as follows: </a:t>
            </a:r>
          </a:p>
          <a:p>
            <a:r>
              <a:rPr lang="en-US" i="1" dirty="0"/>
              <a:t>a) </a:t>
            </a:r>
            <a:r>
              <a:rPr lang="en-US" dirty="0"/>
              <a:t>correct application of service categories (direct vs. indirect) and populations served; </a:t>
            </a:r>
          </a:p>
          <a:p>
            <a:r>
              <a:rPr lang="en-US" i="1" dirty="0"/>
              <a:t>b) </a:t>
            </a:r>
            <a:r>
              <a:rPr lang="en-US" dirty="0"/>
              <a:t>required monthly documentation of service hours for any organizational member or volunteer who is providing prevention services; </a:t>
            </a:r>
          </a:p>
          <a:p>
            <a:r>
              <a:rPr lang="en-US" i="1" dirty="0"/>
              <a:t>c) </a:t>
            </a:r>
            <a:r>
              <a:rPr lang="en-US" dirty="0"/>
              <a:t>Demographics of people served in prevention services as required for federal reporting; </a:t>
            </a:r>
          </a:p>
          <a:p>
            <a:r>
              <a:rPr lang="en-US" i="1" dirty="0"/>
              <a:t>d) </a:t>
            </a:r>
            <a:r>
              <a:rPr lang="en-US" dirty="0"/>
              <a:t>appropriate documentation of funding and reporting to ensure compliance. </a:t>
            </a:r>
          </a:p>
          <a:p>
            <a:r>
              <a:rPr lang="en-US" b="1" i="1" dirty="0"/>
              <a:t>**These are just a few highlights from the Manual, please read the entire document and contact DAODAS with any questions.</a:t>
            </a:r>
          </a:p>
          <a:p>
            <a:endParaRPr lang="en-US" dirty="0"/>
          </a:p>
          <a:p>
            <a:endParaRPr lang="en-US" dirty="0"/>
          </a:p>
          <a:p>
            <a:endParaRPr lang="en-US" dirty="0"/>
          </a:p>
          <a:p>
            <a:endParaRPr lang="en-US" dirty="0"/>
          </a:p>
        </p:txBody>
      </p:sp>
      <p:sp>
        <p:nvSpPr>
          <p:cNvPr id="3" name="Date Placeholder 2">
            <a:extLst>
              <a:ext uri="{FF2B5EF4-FFF2-40B4-BE49-F238E27FC236}">
                <a16:creationId xmlns:a16="http://schemas.microsoft.com/office/drawing/2014/main" id="{98B5D0A9-50C9-45D3-825C-F032FF199801}"/>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38984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33C4EA-9C7C-4C4A-9089-643D948E2D09}"/>
              </a:ext>
            </a:extLst>
          </p:cNvPr>
          <p:cNvPicPr>
            <a:picLocks noChangeAspect="1"/>
          </p:cNvPicPr>
          <p:nvPr/>
        </p:nvPicPr>
        <p:blipFill>
          <a:blip r:embed="rId2"/>
          <a:stretch>
            <a:fillRect/>
          </a:stretch>
        </p:blipFill>
        <p:spPr>
          <a:xfrm>
            <a:off x="637033" y="925426"/>
            <a:ext cx="10372724" cy="5834658"/>
          </a:xfrm>
          <a:prstGeom prst="rect">
            <a:avLst/>
          </a:prstGeom>
        </p:spPr>
      </p:pic>
      <p:sp>
        <p:nvSpPr>
          <p:cNvPr id="8" name="Arrow: Down 7">
            <a:extLst>
              <a:ext uri="{FF2B5EF4-FFF2-40B4-BE49-F238E27FC236}">
                <a16:creationId xmlns:a16="http://schemas.microsoft.com/office/drawing/2014/main" id="{95641893-D677-4497-AF33-8D5EA0A96A4E}"/>
              </a:ext>
            </a:extLst>
          </p:cNvPr>
          <p:cNvSpPr/>
          <p:nvPr/>
        </p:nvSpPr>
        <p:spPr>
          <a:xfrm>
            <a:off x="3562350" y="16192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A0FA1067-29CD-490E-81A1-D3A1FF09925C}"/>
              </a:ext>
            </a:extLst>
          </p:cNvPr>
          <p:cNvSpPr/>
          <p:nvPr/>
        </p:nvSpPr>
        <p:spPr>
          <a:xfrm>
            <a:off x="7439025" y="16192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0EB3FCD4-027F-4511-B453-A8A688E23108}"/>
              </a:ext>
            </a:extLst>
          </p:cNvPr>
          <p:cNvSpPr/>
          <p:nvPr/>
        </p:nvSpPr>
        <p:spPr>
          <a:xfrm>
            <a:off x="9515475" y="15880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2EA8FE21-967F-454D-8F51-A8E11634BBBF}"/>
              </a:ext>
            </a:extLst>
          </p:cNvPr>
          <p:cNvSpPr/>
          <p:nvPr/>
        </p:nvSpPr>
        <p:spPr>
          <a:xfrm>
            <a:off x="10262616" y="145732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037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A17375-95EE-49EF-8FEE-1297248A54C5}"/>
              </a:ext>
            </a:extLst>
          </p:cNvPr>
          <p:cNvPicPr>
            <a:picLocks noChangeAspect="1"/>
          </p:cNvPicPr>
          <p:nvPr/>
        </p:nvPicPr>
        <p:blipFill>
          <a:blip r:embed="rId2"/>
          <a:stretch>
            <a:fillRect/>
          </a:stretch>
        </p:blipFill>
        <p:spPr>
          <a:xfrm>
            <a:off x="742950" y="933450"/>
            <a:ext cx="10363200" cy="5829300"/>
          </a:xfrm>
          <a:prstGeom prst="rect">
            <a:avLst/>
          </a:prstGeom>
        </p:spPr>
      </p:pic>
      <p:sp>
        <p:nvSpPr>
          <p:cNvPr id="4" name="Arrow: Down 3">
            <a:extLst>
              <a:ext uri="{FF2B5EF4-FFF2-40B4-BE49-F238E27FC236}">
                <a16:creationId xmlns:a16="http://schemas.microsoft.com/office/drawing/2014/main" id="{C4D97079-E8BF-48DB-8830-6C6E700DDC14}"/>
              </a:ext>
            </a:extLst>
          </p:cNvPr>
          <p:cNvSpPr/>
          <p:nvPr/>
        </p:nvSpPr>
        <p:spPr>
          <a:xfrm>
            <a:off x="3781425" y="15144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55B9373A-1CF9-4962-802A-D9711B76C832}"/>
              </a:ext>
            </a:extLst>
          </p:cNvPr>
          <p:cNvSpPr/>
          <p:nvPr/>
        </p:nvSpPr>
        <p:spPr>
          <a:xfrm>
            <a:off x="7600950" y="16383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62EB25CF-4D9D-4CD4-BF2F-3D2ACADC4328}"/>
              </a:ext>
            </a:extLst>
          </p:cNvPr>
          <p:cNvSpPr/>
          <p:nvPr/>
        </p:nvSpPr>
        <p:spPr>
          <a:xfrm>
            <a:off x="9648825" y="16383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479DFF4F-0389-4B4B-A412-1B25C3B61638}"/>
              </a:ext>
            </a:extLst>
          </p:cNvPr>
          <p:cNvSpPr/>
          <p:nvPr/>
        </p:nvSpPr>
        <p:spPr>
          <a:xfrm>
            <a:off x="10467975" y="145122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290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0B68C-7766-4E42-B72C-E98BD15DD485}"/>
              </a:ext>
            </a:extLst>
          </p:cNvPr>
          <p:cNvPicPr>
            <a:picLocks noChangeAspect="1"/>
          </p:cNvPicPr>
          <p:nvPr/>
        </p:nvPicPr>
        <p:blipFill>
          <a:blip r:embed="rId2"/>
          <a:stretch>
            <a:fillRect/>
          </a:stretch>
        </p:blipFill>
        <p:spPr>
          <a:xfrm>
            <a:off x="485775" y="857250"/>
            <a:ext cx="10668000" cy="6000750"/>
          </a:xfrm>
          <a:prstGeom prst="rect">
            <a:avLst/>
          </a:prstGeom>
        </p:spPr>
      </p:pic>
      <p:sp>
        <p:nvSpPr>
          <p:cNvPr id="5" name="Arrow: Right 4">
            <a:extLst>
              <a:ext uri="{FF2B5EF4-FFF2-40B4-BE49-F238E27FC236}">
                <a16:creationId xmlns:a16="http://schemas.microsoft.com/office/drawing/2014/main" id="{1468AD54-6E10-4A5F-B1AB-AE9272AF5B63}"/>
              </a:ext>
            </a:extLst>
          </p:cNvPr>
          <p:cNvSpPr/>
          <p:nvPr/>
        </p:nvSpPr>
        <p:spPr>
          <a:xfrm>
            <a:off x="6305550" y="361530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6DAA6167-8442-49C4-B825-C22ACB846052}"/>
              </a:ext>
            </a:extLst>
          </p:cNvPr>
          <p:cNvSpPr/>
          <p:nvPr/>
        </p:nvSpPr>
        <p:spPr>
          <a:xfrm>
            <a:off x="10306050" y="446722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D2E2BDCF-F914-4289-B5DD-E6764BAF2353}"/>
              </a:ext>
            </a:extLst>
          </p:cNvPr>
          <p:cNvSpPr/>
          <p:nvPr/>
        </p:nvSpPr>
        <p:spPr>
          <a:xfrm>
            <a:off x="3448050" y="449922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809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616AD-9969-4982-BF34-DC31F50FA747}"/>
              </a:ext>
            </a:extLst>
          </p:cNvPr>
          <p:cNvPicPr>
            <a:picLocks noChangeAspect="1"/>
          </p:cNvPicPr>
          <p:nvPr/>
        </p:nvPicPr>
        <p:blipFill>
          <a:blip r:embed="rId2"/>
          <a:stretch>
            <a:fillRect/>
          </a:stretch>
        </p:blipFill>
        <p:spPr>
          <a:xfrm>
            <a:off x="876299" y="956666"/>
            <a:ext cx="10220325" cy="5748933"/>
          </a:xfrm>
          <a:prstGeom prst="rect">
            <a:avLst/>
          </a:prstGeom>
        </p:spPr>
      </p:pic>
      <p:sp>
        <p:nvSpPr>
          <p:cNvPr id="4" name="Arrow: Up 3">
            <a:extLst>
              <a:ext uri="{FF2B5EF4-FFF2-40B4-BE49-F238E27FC236}">
                <a16:creationId xmlns:a16="http://schemas.microsoft.com/office/drawing/2014/main" id="{24F05ACA-7B0F-49D2-97F1-52A6C32D11D4}"/>
              </a:ext>
            </a:extLst>
          </p:cNvPr>
          <p:cNvSpPr/>
          <p:nvPr/>
        </p:nvSpPr>
        <p:spPr>
          <a:xfrm>
            <a:off x="10191750" y="55626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Up 4">
            <a:extLst>
              <a:ext uri="{FF2B5EF4-FFF2-40B4-BE49-F238E27FC236}">
                <a16:creationId xmlns:a16="http://schemas.microsoft.com/office/drawing/2014/main" id="{B4EC14B2-C28C-472C-A8FB-4AC724DA781E}"/>
              </a:ext>
            </a:extLst>
          </p:cNvPr>
          <p:cNvSpPr/>
          <p:nvPr/>
        </p:nvSpPr>
        <p:spPr>
          <a:xfrm>
            <a:off x="3495675" y="55626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C24BB6A-FD47-4FAB-909A-DBEFBAEB95FE}"/>
              </a:ext>
            </a:extLst>
          </p:cNvPr>
          <p:cNvSpPr/>
          <p:nvPr/>
        </p:nvSpPr>
        <p:spPr>
          <a:xfrm>
            <a:off x="6096000" y="31866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84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1EF66C-731A-4138-B5A7-E08383C06278}"/>
              </a:ext>
            </a:extLst>
          </p:cNvPr>
          <p:cNvPicPr>
            <a:picLocks noChangeAspect="1"/>
          </p:cNvPicPr>
          <p:nvPr/>
        </p:nvPicPr>
        <p:blipFill>
          <a:blip r:embed="rId2"/>
          <a:stretch>
            <a:fillRect/>
          </a:stretch>
        </p:blipFill>
        <p:spPr>
          <a:xfrm>
            <a:off x="666750" y="901303"/>
            <a:ext cx="10267949" cy="5775722"/>
          </a:xfrm>
          <a:prstGeom prst="rect">
            <a:avLst/>
          </a:prstGeom>
        </p:spPr>
      </p:pic>
      <p:sp>
        <p:nvSpPr>
          <p:cNvPr id="4" name="Arrow: Right 3">
            <a:extLst>
              <a:ext uri="{FF2B5EF4-FFF2-40B4-BE49-F238E27FC236}">
                <a16:creationId xmlns:a16="http://schemas.microsoft.com/office/drawing/2014/main" id="{21E6B6E4-02C9-4EF5-AFE3-4778C5E598C3}"/>
              </a:ext>
            </a:extLst>
          </p:cNvPr>
          <p:cNvSpPr/>
          <p:nvPr/>
        </p:nvSpPr>
        <p:spPr>
          <a:xfrm>
            <a:off x="5953125" y="27527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10C6D78E-4ADD-472F-8002-83C64F9B7565}"/>
              </a:ext>
            </a:extLst>
          </p:cNvPr>
          <p:cNvSpPr/>
          <p:nvPr/>
        </p:nvSpPr>
        <p:spPr>
          <a:xfrm>
            <a:off x="3371850" y="16383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C4BA11FD-D66A-48C7-BC27-D8D084EEE900}"/>
              </a:ext>
            </a:extLst>
          </p:cNvPr>
          <p:cNvSpPr/>
          <p:nvPr/>
        </p:nvSpPr>
        <p:spPr>
          <a:xfrm>
            <a:off x="9877425" y="14001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2246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FCED0-63FC-4134-B3DB-6AF525494935}"/>
              </a:ext>
            </a:extLst>
          </p:cNvPr>
          <p:cNvSpPr>
            <a:spLocks noGrp="1"/>
          </p:cNvSpPr>
          <p:nvPr>
            <p:ph idx="1"/>
          </p:nvPr>
        </p:nvSpPr>
        <p:spPr>
          <a:xfrm>
            <a:off x="361951" y="752475"/>
            <a:ext cx="11287124" cy="5116619"/>
          </a:xfrm>
        </p:spPr>
        <p:txBody>
          <a:bodyPr/>
          <a:lstStyle/>
          <a:p>
            <a:r>
              <a:rPr lang="en-US" sz="2400" dirty="0"/>
              <a:t>The data submitted aligns with the request- DAODAS program staff changes the status from “requested” to “ approved” and notes “services on target”. At that point, DAODAS finance team will process the reimbursement request for payment. The status will stay in “approved” until the payment is made to the agency. At that time the status will change to “paid in full”.</a:t>
            </a:r>
          </a:p>
          <a:p>
            <a:pPr marL="0" indent="0">
              <a:buNone/>
            </a:pPr>
            <a:endParaRPr lang="en-US" dirty="0"/>
          </a:p>
        </p:txBody>
      </p:sp>
      <p:pic>
        <p:nvPicPr>
          <p:cNvPr id="3" name="Picture 2">
            <a:extLst>
              <a:ext uri="{FF2B5EF4-FFF2-40B4-BE49-F238E27FC236}">
                <a16:creationId xmlns:a16="http://schemas.microsoft.com/office/drawing/2014/main" id="{89E30518-F798-4402-9EF6-2E1B1673C2DD}"/>
              </a:ext>
            </a:extLst>
          </p:cNvPr>
          <p:cNvPicPr>
            <a:picLocks noChangeAspect="1"/>
          </p:cNvPicPr>
          <p:nvPr/>
        </p:nvPicPr>
        <p:blipFill>
          <a:blip r:embed="rId2"/>
          <a:stretch>
            <a:fillRect/>
          </a:stretch>
        </p:blipFill>
        <p:spPr>
          <a:xfrm>
            <a:off x="3667126" y="2167440"/>
            <a:ext cx="7981950" cy="4489847"/>
          </a:xfrm>
          <a:prstGeom prst="rect">
            <a:avLst/>
          </a:prstGeom>
        </p:spPr>
      </p:pic>
      <p:sp>
        <p:nvSpPr>
          <p:cNvPr id="4" name="Arrow: Down 3">
            <a:extLst>
              <a:ext uri="{FF2B5EF4-FFF2-40B4-BE49-F238E27FC236}">
                <a16:creationId xmlns:a16="http://schemas.microsoft.com/office/drawing/2014/main" id="{99C7FFA8-9421-40AD-8AD9-D30389D2D81F}"/>
              </a:ext>
            </a:extLst>
          </p:cNvPr>
          <p:cNvSpPr/>
          <p:nvPr/>
        </p:nvSpPr>
        <p:spPr>
          <a:xfrm>
            <a:off x="6838950" y="3695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6C6A545-3570-4FE5-97FB-BF60DE53F7F9}"/>
              </a:ext>
            </a:extLst>
          </p:cNvPr>
          <p:cNvSpPr/>
          <p:nvPr/>
        </p:nvSpPr>
        <p:spPr>
          <a:xfrm>
            <a:off x="9029128" y="27813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7D1B20-0E74-44ED-98C4-D36D040D63D7}"/>
              </a:ext>
            </a:extLst>
          </p:cNvPr>
          <p:cNvSpPr/>
          <p:nvPr/>
        </p:nvSpPr>
        <p:spPr>
          <a:xfrm>
            <a:off x="8756807" y="4412364"/>
            <a:ext cx="2750773" cy="997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15A684F0-52A4-4B17-9F11-09920D848F4F}"/>
              </a:ext>
            </a:extLst>
          </p:cNvPr>
          <p:cNvSpPr/>
          <p:nvPr/>
        </p:nvSpPr>
        <p:spPr>
          <a:xfrm>
            <a:off x="7622952" y="3831339"/>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643805-43F4-40C7-B508-3A1653C5D909}"/>
              </a:ext>
            </a:extLst>
          </p:cNvPr>
          <p:cNvSpPr/>
          <p:nvPr/>
        </p:nvSpPr>
        <p:spPr>
          <a:xfrm flipV="1">
            <a:off x="7467600" y="5853457"/>
            <a:ext cx="4039980" cy="17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041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9F4516-C18E-43A7-AF25-5CA224C95D4B}"/>
              </a:ext>
            </a:extLst>
          </p:cNvPr>
          <p:cNvSpPr>
            <a:spLocks noGrp="1"/>
          </p:cNvSpPr>
          <p:nvPr>
            <p:ph idx="1"/>
          </p:nvPr>
        </p:nvSpPr>
        <p:spPr>
          <a:xfrm>
            <a:off x="209550" y="803671"/>
            <a:ext cx="11582399" cy="5111353"/>
          </a:xfrm>
        </p:spPr>
        <p:txBody>
          <a:bodyPr>
            <a:normAutofit/>
          </a:bodyPr>
          <a:lstStyle/>
          <a:p>
            <a:pPr marL="0" indent="0">
              <a:buNone/>
            </a:pPr>
            <a:r>
              <a:rPr lang="en-US" sz="2400" dirty="0"/>
              <a:t>If data for any service area is missing, the “request” will be returned to “planned” status and a note will be placed in the memo related to the areas that data is missing.</a:t>
            </a:r>
          </a:p>
        </p:txBody>
      </p:sp>
      <p:pic>
        <p:nvPicPr>
          <p:cNvPr id="3" name="Picture 2">
            <a:extLst>
              <a:ext uri="{FF2B5EF4-FFF2-40B4-BE49-F238E27FC236}">
                <a16:creationId xmlns:a16="http://schemas.microsoft.com/office/drawing/2014/main" id="{C267C3EC-9C0C-46F0-AD83-6A2760E4DF4E}"/>
              </a:ext>
            </a:extLst>
          </p:cNvPr>
          <p:cNvPicPr>
            <a:picLocks noChangeAspect="1"/>
          </p:cNvPicPr>
          <p:nvPr/>
        </p:nvPicPr>
        <p:blipFill>
          <a:blip r:embed="rId2"/>
          <a:stretch>
            <a:fillRect/>
          </a:stretch>
        </p:blipFill>
        <p:spPr>
          <a:xfrm>
            <a:off x="1695450" y="1632346"/>
            <a:ext cx="9086850" cy="5111353"/>
          </a:xfrm>
          <a:prstGeom prst="rect">
            <a:avLst/>
          </a:prstGeom>
        </p:spPr>
      </p:pic>
      <p:sp>
        <p:nvSpPr>
          <p:cNvPr id="4" name="Rectangle: Top Corners Snipped 3">
            <a:extLst>
              <a:ext uri="{FF2B5EF4-FFF2-40B4-BE49-F238E27FC236}">
                <a16:creationId xmlns:a16="http://schemas.microsoft.com/office/drawing/2014/main" id="{00199ABF-83E2-4754-A165-E805042F47F8}"/>
              </a:ext>
            </a:extLst>
          </p:cNvPr>
          <p:cNvSpPr/>
          <p:nvPr/>
        </p:nvSpPr>
        <p:spPr>
          <a:xfrm>
            <a:off x="8218549" y="2518169"/>
            <a:ext cx="658751" cy="676275"/>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iamond 4">
            <a:extLst>
              <a:ext uri="{FF2B5EF4-FFF2-40B4-BE49-F238E27FC236}">
                <a16:creationId xmlns:a16="http://schemas.microsoft.com/office/drawing/2014/main" id="{A40035F1-E8EF-4FA8-8FDA-99DB858D2930}"/>
              </a:ext>
            </a:extLst>
          </p:cNvPr>
          <p:cNvSpPr/>
          <p:nvPr/>
        </p:nvSpPr>
        <p:spPr>
          <a:xfrm>
            <a:off x="8420100" y="4629150"/>
            <a:ext cx="914400" cy="914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62DAFC2-2083-42B8-822A-B702412F232B}"/>
              </a:ext>
            </a:extLst>
          </p:cNvPr>
          <p:cNvSpPr/>
          <p:nvPr/>
        </p:nvSpPr>
        <p:spPr>
          <a:xfrm>
            <a:off x="9382123" y="4171949"/>
            <a:ext cx="1181101" cy="2047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AF3637CE-DAD5-4DFE-B6AC-FC4C7C7584E6}"/>
              </a:ext>
            </a:extLst>
          </p:cNvPr>
          <p:cNvSpPr/>
          <p:nvPr/>
        </p:nvSpPr>
        <p:spPr>
          <a:xfrm>
            <a:off x="4714875" y="542582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B8B2B4DF-926D-4523-BBA8-E1A5495A3CB7}"/>
              </a:ext>
            </a:extLst>
          </p:cNvPr>
          <p:cNvSpPr/>
          <p:nvPr/>
        </p:nvSpPr>
        <p:spPr>
          <a:xfrm>
            <a:off x="8218549" y="3442095"/>
            <a:ext cx="242316" cy="7870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787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1BCEC-2694-4194-AE49-17A407E41FD1}"/>
              </a:ext>
            </a:extLst>
          </p:cNvPr>
          <p:cNvSpPr>
            <a:spLocks noGrp="1"/>
          </p:cNvSpPr>
          <p:nvPr>
            <p:ph idx="1"/>
          </p:nvPr>
        </p:nvSpPr>
        <p:spPr>
          <a:xfrm>
            <a:off x="380246" y="932507"/>
            <a:ext cx="11262509" cy="4936587"/>
          </a:xfrm>
        </p:spPr>
        <p:txBody>
          <a:bodyPr/>
          <a:lstStyle/>
          <a:p>
            <a:pPr marL="0" indent="0">
              <a:buNone/>
            </a:pPr>
            <a:r>
              <a:rPr lang="en-US" dirty="0"/>
              <a:t>You can also download the data to an excel file.</a:t>
            </a:r>
          </a:p>
          <a:p>
            <a:pPr marL="0" indent="0">
              <a:buNone/>
            </a:pPr>
            <a:r>
              <a:rPr lang="en-US" dirty="0"/>
              <a:t>	Click “Export to Excel”. </a:t>
            </a:r>
          </a:p>
          <a:p>
            <a:pPr marL="0" indent="0">
              <a:buNone/>
            </a:pPr>
            <a:r>
              <a:rPr lang="en-US" dirty="0"/>
              <a:t>	The file will download into your “downloads” folder.</a:t>
            </a:r>
          </a:p>
          <a:p>
            <a:pPr marL="0" indent="0">
              <a:buNone/>
            </a:pPr>
            <a:endParaRPr lang="en-US" dirty="0"/>
          </a:p>
          <a:p>
            <a:pPr marL="0" indent="0">
              <a:buNone/>
            </a:pPr>
            <a:r>
              <a:rPr lang="en-US" dirty="0"/>
              <a:t>Once the data is in Excel, you can work with the data and filter the information in many different ways. The Excel report can be shared with agency leadership as needed, finance to demonstrate services provided (or forms that are in draft) for monthly reimbursement requests, etc.</a:t>
            </a:r>
          </a:p>
          <a:p>
            <a:endParaRPr lang="en-US" dirty="0"/>
          </a:p>
        </p:txBody>
      </p:sp>
      <p:sp>
        <p:nvSpPr>
          <p:cNvPr id="3" name="Rectangle 2">
            <a:extLst>
              <a:ext uri="{FF2B5EF4-FFF2-40B4-BE49-F238E27FC236}">
                <a16:creationId xmlns:a16="http://schemas.microsoft.com/office/drawing/2014/main" id="{D7B6D03B-4B9D-407E-9BF4-3A691682B5E3}"/>
              </a:ext>
            </a:extLst>
          </p:cNvPr>
          <p:cNvSpPr/>
          <p:nvPr/>
        </p:nvSpPr>
        <p:spPr>
          <a:xfrm>
            <a:off x="380245" y="4706035"/>
            <a:ext cx="11021179" cy="954107"/>
          </a:xfrm>
          <a:prstGeom prst="rect">
            <a:avLst/>
          </a:prstGeom>
        </p:spPr>
        <p:txBody>
          <a:bodyPr wrap="square">
            <a:spAutoFit/>
          </a:bodyPr>
          <a:lstStyle/>
          <a:p>
            <a:r>
              <a:rPr lang="en-US" sz="2800" dirty="0"/>
              <a:t>You can also just apply various filters and remove them as needed if you are only needing a “quick” view of information. </a:t>
            </a:r>
          </a:p>
        </p:txBody>
      </p:sp>
    </p:spTree>
    <p:extLst>
      <p:ext uri="{BB962C8B-B14F-4D97-AF65-F5344CB8AC3E}">
        <p14:creationId xmlns:p14="http://schemas.microsoft.com/office/powerpoint/2010/main" val="1458041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17341497-3189-4023-BF55-3852A3C2879D}"/>
              </a:ext>
            </a:extLst>
          </p:cNvPr>
          <p:cNvPicPr>
            <a:picLocks noGrp="1" noChangeAspect="1"/>
          </p:cNvPicPr>
          <p:nvPr>
            <p:ph idx="1"/>
          </p:nvPr>
        </p:nvPicPr>
        <p:blipFill>
          <a:blip r:embed="rId2"/>
          <a:stretch>
            <a:fillRect/>
          </a:stretch>
        </p:blipFill>
        <p:spPr>
          <a:xfrm>
            <a:off x="542925" y="981968"/>
            <a:ext cx="10667999" cy="6000750"/>
          </a:xfrm>
          <a:prstGeom prst="rect">
            <a:avLst/>
          </a:prstGeom>
        </p:spPr>
      </p:pic>
      <p:sp>
        <p:nvSpPr>
          <p:cNvPr id="4" name="Arrow: Down 3">
            <a:extLst>
              <a:ext uri="{FF2B5EF4-FFF2-40B4-BE49-F238E27FC236}">
                <a16:creationId xmlns:a16="http://schemas.microsoft.com/office/drawing/2014/main" id="{D06F77A9-3165-478C-97EA-15147829E70F}"/>
              </a:ext>
            </a:extLst>
          </p:cNvPr>
          <p:cNvSpPr/>
          <p:nvPr/>
        </p:nvSpPr>
        <p:spPr>
          <a:xfrm>
            <a:off x="9858375" y="85725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Notched Right 4">
            <a:extLst>
              <a:ext uri="{FF2B5EF4-FFF2-40B4-BE49-F238E27FC236}">
                <a16:creationId xmlns:a16="http://schemas.microsoft.com/office/drawing/2014/main" id="{A9C74C3F-DC46-4985-84AC-591DC4C8FAAB}"/>
              </a:ext>
            </a:extLst>
          </p:cNvPr>
          <p:cNvSpPr/>
          <p:nvPr/>
        </p:nvSpPr>
        <p:spPr>
          <a:xfrm>
            <a:off x="7400925" y="2543175"/>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12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20871-BF2F-4A5E-BF66-6B320A4B84FD}"/>
              </a:ext>
            </a:extLst>
          </p:cNvPr>
          <p:cNvSpPr>
            <a:spLocks noGrp="1"/>
          </p:cNvSpPr>
          <p:nvPr>
            <p:ph idx="1"/>
          </p:nvPr>
        </p:nvSpPr>
        <p:spPr>
          <a:xfrm>
            <a:off x="534155" y="941560"/>
            <a:ext cx="11191120" cy="5363990"/>
          </a:xfrm>
        </p:spPr>
        <p:txBody>
          <a:bodyPr/>
          <a:lstStyle/>
          <a:p>
            <a:pPr marL="0" indent="0">
              <a:buNone/>
            </a:pPr>
            <a:r>
              <a:rPr lang="en-US" dirty="0"/>
              <a:t>Contact DAODAS with any questions or technical assistance requests. We can walk you through this step-by-step as needed via TEAMS/ZOOM. (</a:t>
            </a:r>
            <a:r>
              <a:rPr lang="en-US" dirty="0">
                <a:hlinkClick r:id="rId2"/>
              </a:rPr>
              <a:t>prevention@daodas.sc.gov</a:t>
            </a:r>
            <a:r>
              <a:rPr lang="en-US" dirty="0"/>
              <a:t> )</a:t>
            </a:r>
          </a:p>
          <a:p>
            <a:pPr marL="0" indent="0">
              <a:buNone/>
            </a:pPr>
            <a:endParaRPr lang="en-US" dirty="0"/>
          </a:p>
          <a:p>
            <a:pPr marL="0" indent="0">
              <a:buNone/>
            </a:pPr>
            <a:r>
              <a:rPr lang="en-US" dirty="0"/>
              <a:t>You can also save the view that was built for this report in order to come back to it month to month. That way you can skip steps 3-5 related to building the custom review. Click on arrow and then click on “save as a new view”</a:t>
            </a:r>
          </a:p>
          <a:p>
            <a:pPr marL="0" indent="0">
              <a:buNone/>
            </a:pPr>
            <a:endParaRPr lang="en-US" dirty="0"/>
          </a:p>
          <a:p>
            <a:pPr marL="0" indent="0">
              <a:buNone/>
            </a:pPr>
            <a:r>
              <a:rPr lang="en-US" dirty="0"/>
              <a:t>You can build any reports with any combination of data you want and then save/name the reports for future recall.</a:t>
            </a:r>
          </a:p>
          <a:p>
            <a:pPr marL="0" indent="0">
              <a:buNone/>
            </a:pPr>
            <a:endParaRPr lang="en-US" dirty="0"/>
          </a:p>
          <a:p>
            <a:endParaRPr lang="en-US" dirty="0"/>
          </a:p>
        </p:txBody>
      </p:sp>
    </p:spTree>
    <p:extLst>
      <p:ext uri="{BB962C8B-B14F-4D97-AF65-F5344CB8AC3E}">
        <p14:creationId xmlns:p14="http://schemas.microsoft.com/office/powerpoint/2010/main" val="26520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264DE4-E41E-4BF1-B7B6-EB7BB0B80317}"/>
              </a:ext>
            </a:extLst>
          </p:cNvPr>
          <p:cNvSpPr>
            <a:spLocks noGrp="1"/>
          </p:cNvSpPr>
          <p:nvPr>
            <p:ph idx="1"/>
          </p:nvPr>
        </p:nvSpPr>
        <p:spPr>
          <a:xfrm>
            <a:off x="424543" y="1034143"/>
            <a:ext cx="10798628" cy="5192486"/>
          </a:xfrm>
        </p:spPr>
        <p:txBody>
          <a:bodyPr>
            <a:normAutofit/>
          </a:bodyPr>
          <a:lstStyle/>
          <a:p>
            <a:r>
              <a:rPr lang="en-US" dirty="0"/>
              <a:t>New projects for this fiscal year in GMS: SABG23-PR-ALL-XXX-20230701-20240630</a:t>
            </a:r>
          </a:p>
          <a:p>
            <a:r>
              <a:rPr lang="en-US" dirty="0"/>
              <a:t>Please complete all fields (even the ones that are not labeled as required) to ensure that the integrity of the data is high. </a:t>
            </a:r>
          </a:p>
          <a:p>
            <a:r>
              <a:rPr lang="en-US" dirty="0"/>
              <a:t>If you have a question related to data forms, please contact </a:t>
            </a:r>
            <a:r>
              <a:rPr lang="en-US" dirty="0">
                <a:hlinkClick r:id="rId2"/>
              </a:rPr>
              <a:t>prevention@daodas.sc.gov</a:t>
            </a:r>
            <a:r>
              <a:rPr lang="en-US" dirty="0"/>
              <a:t> to ensure accurate information is reported. </a:t>
            </a:r>
          </a:p>
          <a:p>
            <a:r>
              <a:rPr lang="en-US" dirty="0"/>
              <a:t>If you have questions related to accessing the prevention data portal, please contact </a:t>
            </a:r>
            <a:r>
              <a:rPr lang="en-US" dirty="0">
                <a:hlinkClick r:id="rId3"/>
              </a:rPr>
              <a:t>gms-support@daodas.sc.gov</a:t>
            </a:r>
            <a:r>
              <a:rPr lang="en-US" dirty="0"/>
              <a:t>  and cc </a:t>
            </a:r>
            <a:r>
              <a:rPr lang="en-US" dirty="0">
                <a:hlinkClick r:id="rId2"/>
              </a:rPr>
              <a:t>prevention@daodas.sc.gov</a:t>
            </a:r>
            <a:endParaRPr lang="en-US" dirty="0"/>
          </a:p>
          <a:p>
            <a:endParaRPr lang="en-US" dirty="0"/>
          </a:p>
        </p:txBody>
      </p:sp>
      <p:sp>
        <p:nvSpPr>
          <p:cNvPr id="3" name="Date Placeholder 2">
            <a:extLst>
              <a:ext uri="{FF2B5EF4-FFF2-40B4-BE49-F238E27FC236}">
                <a16:creationId xmlns:a16="http://schemas.microsoft.com/office/drawing/2014/main" id="{62A0490C-43A2-49AE-9E01-E60D03D2A11E}"/>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3216696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F5125034-25D5-4E4B-AC0E-BFBF9BC6A0A8}"/>
              </a:ext>
            </a:extLst>
          </p:cNvPr>
          <p:cNvPicPr>
            <a:picLocks noGrp="1" noChangeAspect="1"/>
          </p:cNvPicPr>
          <p:nvPr>
            <p:ph idx="1"/>
          </p:nvPr>
        </p:nvPicPr>
        <p:blipFill>
          <a:blip r:embed="rId2"/>
          <a:stretch>
            <a:fillRect/>
          </a:stretch>
        </p:blipFill>
        <p:spPr>
          <a:xfrm>
            <a:off x="742385" y="926009"/>
            <a:ext cx="10312384" cy="5800716"/>
          </a:xfrm>
          <a:prstGeom prst="rect">
            <a:avLst/>
          </a:prstGeom>
        </p:spPr>
      </p:pic>
      <p:sp>
        <p:nvSpPr>
          <p:cNvPr id="4" name="Arrow: Right 3">
            <a:extLst>
              <a:ext uri="{FF2B5EF4-FFF2-40B4-BE49-F238E27FC236}">
                <a16:creationId xmlns:a16="http://schemas.microsoft.com/office/drawing/2014/main" id="{69DA737F-AE08-40DC-982D-C2ED2380A05A}"/>
              </a:ext>
            </a:extLst>
          </p:cNvPr>
          <p:cNvSpPr/>
          <p:nvPr/>
        </p:nvSpPr>
        <p:spPr>
          <a:xfrm>
            <a:off x="4237021" y="56896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37B52A4C-48EA-45FD-AC62-13ED496B7C0E}"/>
              </a:ext>
            </a:extLst>
          </p:cNvPr>
          <p:cNvSpPr/>
          <p:nvPr/>
        </p:nvSpPr>
        <p:spPr>
          <a:xfrm>
            <a:off x="5069940" y="128559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527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7BB5-FE01-4388-AB37-B5A4E56968A8}"/>
              </a:ext>
            </a:extLst>
          </p:cNvPr>
          <p:cNvPicPr>
            <a:picLocks noChangeAspect="1"/>
          </p:cNvPicPr>
          <p:nvPr/>
        </p:nvPicPr>
        <p:blipFill>
          <a:blip r:embed="rId2"/>
          <a:stretch>
            <a:fillRect/>
          </a:stretch>
        </p:blipFill>
        <p:spPr>
          <a:xfrm>
            <a:off x="1209542" y="1360735"/>
            <a:ext cx="9772915" cy="5497265"/>
          </a:xfrm>
          <a:prstGeom prst="rect">
            <a:avLst/>
          </a:prstGeom>
        </p:spPr>
      </p:pic>
      <p:sp>
        <p:nvSpPr>
          <p:cNvPr id="4" name="Arrow: Right 3">
            <a:extLst>
              <a:ext uri="{FF2B5EF4-FFF2-40B4-BE49-F238E27FC236}">
                <a16:creationId xmlns:a16="http://schemas.microsoft.com/office/drawing/2014/main" id="{A5290B00-BCF7-4389-B0ED-BF0F525CCB2C}"/>
              </a:ext>
            </a:extLst>
          </p:cNvPr>
          <p:cNvSpPr/>
          <p:nvPr/>
        </p:nvSpPr>
        <p:spPr>
          <a:xfrm>
            <a:off x="3485584" y="38030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CCC62A-006F-4223-A6C8-28A65BE62E78}"/>
              </a:ext>
            </a:extLst>
          </p:cNvPr>
          <p:cNvSpPr txBox="1"/>
          <p:nvPr/>
        </p:nvSpPr>
        <p:spPr>
          <a:xfrm>
            <a:off x="380246" y="769545"/>
            <a:ext cx="10227369" cy="646331"/>
          </a:xfrm>
          <a:prstGeom prst="rect">
            <a:avLst/>
          </a:prstGeom>
          <a:noFill/>
        </p:spPr>
        <p:txBody>
          <a:bodyPr wrap="square" rtlCol="0">
            <a:spAutoFit/>
          </a:bodyPr>
          <a:lstStyle/>
          <a:p>
            <a:r>
              <a:rPr lang="en-US" dirty="0"/>
              <a:t>Type what you want to name the report in the “description” field and then click the blue save button. Then the report will appear in the list for you to choose from and you do not need to rebuild it each time.</a:t>
            </a:r>
          </a:p>
        </p:txBody>
      </p:sp>
    </p:spTree>
    <p:extLst>
      <p:ext uri="{BB962C8B-B14F-4D97-AF65-F5344CB8AC3E}">
        <p14:creationId xmlns:p14="http://schemas.microsoft.com/office/powerpoint/2010/main" val="2383526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C66F5E-472D-47F4-87E3-3A2CD053D5D9}"/>
              </a:ext>
            </a:extLst>
          </p:cNvPr>
          <p:cNvSpPr>
            <a:spLocks noGrp="1"/>
          </p:cNvSpPr>
          <p:nvPr>
            <p:ph idx="1"/>
          </p:nvPr>
        </p:nvSpPr>
        <p:spPr>
          <a:xfrm>
            <a:off x="381001" y="1012371"/>
            <a:ext cx="10774680" cy="5693229"/>
          </a:xfrm>
        </p:spPr>
        <p:txBody>
          <a:bodyPr>
            <a:normAutofit fontScale="92500" lnSpcReduction="10000"/>
          </a:bodyPr>
          <a:lstStyle/>
          <a:p>
            <a:r>
              <a:rPr lang="en-US" b="1" dirty="0"/>
              <a:t>Formatted “Canned” Reports Available in GMS:</a:t>
            </a:r>
          </a:p>
          <a:p>
            <a:r>
              <a:rPr lang="en-US" dirty="0"/>
              <a:t>Way Path is working on additional “canned” reports, however there are some available to view at this time. </a:t>
            </a:r>
          </a:p>
          <a:p>
            <a:r>
              <a:rPr lang="en-US" dirty="0"/>
              <a:t>Reports available include:</a:t>
            </a:r>
          </a:p>
          <a:p>
            <a:pPr lvl="1"/>
            <a:r>
              <a:rPr lang="en-US" dirty="0"/>
              <a:t>Compliance Checks</a:t>
            </a:r>
          </a:p>
          <a:p>
            <a:pPr lvl="1"/>
            <a:r>
              <a:rPr lang="en-US" dirty="0"/>
              <a:t>Individual-based programs and strategies</a:t>
            </a:r>
          </a:p>
          <a:p>
            <a:pPr lvl="1"/>
            <a:r>
              <a:rPr lang="en-US" dirty="0"/>
              <a:t>Population-based programs and strategies</a:t>
            </a:r>
          </a:p>
          <a:p>
            <a:pPr lvl="1"/>
            <a:r>
              <a:rPr lang="en-US" dirty="0"/>
              <a:t>Single services by demographics</a:t>
            </a:r>
          </a:p>
          <a:p>
            <a:pPr lvl="1"/>
            <a:r>
              <a:rPr lang="en-US" dirty="0"/>
              <a:t>Number of media impressions</a:t>
            </a:r>
          </a:p>
          <a:p>
            <a:pPr lvl="1"/>
            <a:r>
              <a:rPr lang="en-US" dirty="0"/>
              <a:t>Number of persons served by individual or population-based programs and strategies</a:t>
            </a:r>
          </a:p>
          <a:p>
            <a:pPr lvl="1"/>
            <a:r>
              <a:rPr lang="en-US" dirty="0"/>
              <a:t>Distribution of people served by gender</a:t>
            </a:r>
          </a:p>
          <a:p>
            <a:pPr lvl="1"/>
            <a:r>
              <a:rPr lang="en-US" dirty="0"/>
              <a:t>Distribution of people served by age</a:t>
            </a:r>
          </a:p>
          <a:p>
            <a:pPr lvl="1"/>
            <a:r>
              <a:rPr lang="en-US" dirty="0"/>
              <a:t>People served in 12-month period</a:t>
            </a:r>
          </a:p>
          <a:p>
            <a:pPr lvl="1"/>
            <a:r>
              <a:rPr lang="en-US" dirty="0"/>
              <a:t>Prevention Strategy Report is only available to DAODAS at this time</a:t>
            </a:r>
          </a:p>
          <a:p>
            <a:r>
              <a:rPr lang="en-US" dirty="0"/>
              <a:t>To access:  Click on “reports” on bottom left of menu</a:t>
            </a:r>
          </a:p>
          <a:p>
            <a:endParaRPr lang="en-US" dirty="0"/>
          </a:p>
        </p:txBody>
      </p:sp>
      <p:sp>
        <p:nvSpPr>
          <p:cNvPr id="3" name="Date Placeholder 2">
            <a:extLst>
              <a:ext uri="{FF2B5EF4-FFF2-40B4-BE49-F238E27FC236}">
                <a16:creationId xmlns:a16="http://schemas.microsoft.com/office/drawing/2014/main" id="{100C8227-4F8F-4F2F-950E-C8643DBB09C4}"/>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156712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A2044-D8FD-4803-94A1-3D00D61E6074}"/>
              </a:ext>
            </a:extLst>
          </p:cNvPr>
          <p:cNvSpPr>
            <a:spLocks noGrp="1"/>
          </p:cNvSpPr>
          <p:nvPr>
            <p:ph type="dt" sz="half" idx="10"/>
          </p:nvPr>
        </p:nvSpPr>
        <p:spPr/>
        <p:txBody>
          <a:bodyPr/>
          <a:lstStyle/>
          <a:p>
            <a:fld id="{D4F6D862-A06D-436F-A92E-EBAAD50B6E50}" type="datetime2">
              <a:rPr lang="en-US" smtClean="0"/>
              <a:t>Thursday, November 2, 2023</a:t>
            </a:fld>
            <a:endParaRPr lang="en-US" dirty="0"/>
          </a:p>
        </p:txBody>
      </p:sp>
      <p:pic>
        <p:nvPicPr>
          <p:cNvPr id="3" name="Picture 2">
            <a:extLst>
              <a:ext uri="{FF2B5EF4-FFF2-40B4-BE49-F238E27FC236}">
                <a16:creationId xmlns:a16="http://schemas.microsoft.com/office/drawing/2014/main" id="{78DCB392-F196-4E87-8574-976F4B193C2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1023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CBB4F-F04A-4AF1-AF13-D3BE3B48B17C}"/>
              </a:ext>
            </a:extLst>
          </p:cNvPr>
          <p:cNvSpPr>
            <a:spLocks noGrp="1"/>
          </p:cNvSpPr>
          <p:nvPr>
            <p:ph idx="1"/>
          </p:nvPr>
        </p:nvSpPr>
        <p:spPr>
          <a:xfrm>
            <a:off x="250371" y="751114"/>
            <a:ext cx="11582400" cy="5932715"/>
          </a:xfrm>
        </p:spPr>
        <p:txBody>
          <a:bodyPr>
            <a:normAutofit fontScale="85000" lnSpcReduction="10000"/>
          </a:bodyPr>
          <a:lstStyle/>
          <a:p>
            <a:r>
              <a:rPr lang="en-US" dirty="0"/>
              <a:t>Choose report you want to view</a:t>
            </a:r>
          </a:p>
          <a:p>
            <a:r>
              <a:rPr lang="en-US" dirty="0"/>
              <a:t>When template comes up, complete the fields as suggested below:</a:t>
            </a:r>
          </a:p>
          <a:p>
            <a:r>
              <a:rPr lang="en-US" b="1" dirty="0"/>
              <a:t>Year:</a:t>
            </a:r>
            <a:r>
              <a:rPr lang="en-US" dirty="0"/>
              <a:t> 2022</a:t>
            </a:r>
          </a:p>
          <a:p>
            <a:r>
              <a:rPr lang="en-US" b="1" dirty="0"/>
              <a:t>Reporting Period</a:t>
            </a:r>
            <a:r>
              <a:rPr lang="en-US" dirty="0"/>
              <a:t>: SC State fiscal year July 1-June 30</a:t>
            </a:r>
          </a:p>
          <a:p>
            <a:r>
              <a:rPr lang="en-US" b="1" dirty="0"/>
              <a:t>Strategy</a:t>
            </a:r>
            <a:r>
              <a:rPr lang="en-US" dirty="0"/>
              <a:t>: Select All (you can also narrow down by only one strategy at a time)</a:t>
            </a:r>
          </a:p>
          <a:p>
            <a:r>
              <a:rPr lang="en-US" b="1" dirty="0"/>
              <a:t>Intervention Type</a:t>
            </a:r>
            <a:r>
              <a:rPr lang="en-US" dirty="0"/>
              <a:t>: Select All (or if you are choosing one strategy, be sure to select the right intervention type for the strategy selected)</a:t>
            </a:r>
          </a:p>
          <a:p>
            <a:r>
              <a:rPr lang="en-US" b="1" dirty="0"/>
              <a:t>Counties:</a:t>
            </a:r>
            <a:r>
              <a:rPr lang="en-US" dirty="0"/>
              <a:t> Can choose one or multiple counties to view</a:t>
            </a:r>
          </a:p>
          <a:p>
            <a:r>
              <a:rPr lang="en-US" b="1" dirty="0"/>
              <a:t>Forms:</a:t>
            </a:r>
            <a:r>
              <a:rPr lang="en-US" dirty="0"/>
              <a:t> Select All</a:t>
            </a:r>
          </a:p>
          <a:p>
            <a:r>
              <a:rPr lang="en-US" b="1" dirty="0"/>
              <a:t>Organizations:</a:t>
            </a:r>
            <a:r>
              <a:rPr lang="en-US" dirty="0"/>
              <a:t> Select organization that matches the county or counties of service selected</a:t>
            </a:r>
          </a:p>
          <a:p>
            <a:r>
              <a:rPr lang="en-US" b="1" dirty="0"/>
              <a:t>Click “View Report”</a:t>
            </a:r>
          </a:p>
          <a:p>
            <a:r>
              <a:rPr lang="en-US" dirty="0"/>
              <a:t>Click on </a:t>
            </a:r>
            <a:r>
              <a:rPr lang="en-US" b="1" dirty="0"/>
              <a:t>“save” icon </a:t>
            </a:r>
            <a:r>
              <a:rPr lang="en-US" dirty="0"/>
              <a:t>to download report to PDF that can be provided to leadership or other partners</a:t>
            </a:r>
          </a:p>
          <a:p>
            <a:r>
              <a:rPr lang="en-US" dirty="0"/>
              <a:t> Contact DAODAS with any questions or technical assistance requests. We can walk you through this step-by-step as needed via TEAMS/ZOOM. (</a:t>
            </a:r>
            <a:r>
              <a:rPr lang="en-US" dirty="0">
                <a:hlinkClick r:id="rId2"/>
              </a:rPr>
              <a:t>prevention@daodas.sc.gov</a:t>
            </a:r>
            <a:r>
              <a:rPr lang="en-US" dirty="0"/>
              <a:t> )</a:t>
            </a:r>
          </a:p>
          <a:p>
            <a:endParaRPr lang="en-US" dirty="0"/>
          </a:p>
          <a:p>
            <a:endParaRPr lang="en-US" dirty="0"/>
          </a:p>
        </p:txBody>
      </p:sp>
      <p:sp>
        <p:nvSpPr>
          <p:cNvPr id="3" name="Date Placeholder 2">
            <a:extLst>
              <a:ext uri="{FF2B5EF4-FFF2-40B4-BE49-F238E27FC236}">
                <a16:creationId xmlns:a16="http://schemas.microsoft.com/office/drawing/2014/main" id="{3A2F6052-EB16-486F-A819-F7F4ACBE203A}"/>
              </a:ext>
            </a:extLst>
          </p:cNvPr>
          <p:cNvSpPr>
            <a:spLocks noGrp="1"/>
          </p:cNvSpPr>
          <p:nvPr>
            <p:ph type="dt" sz="half" idx="2"/>
          </p:nvPr>
        </p:nvSpPr>
        <p:spPr/>
        <p:txBody>
          <a:bodyPr/>
          <a:lstStyle/>
          <a:p>
            <a:fld id="{D32C9CBE-BB3D-4D4A-BBA2-C9CC33C12E4A}" type="datetime1">
              <a:rPr lang="en-US" smtClean="0"/>
              <a:t>11/2/2023</a:t>
            </a:fld>
            <a:endParaRPr lang="en-US" dirty="0"/>
          </a:p>
        </p:txBody>
      </p:sp>
    </p:spTree>
    <p:extLst>
      <p:ext uri="{BB962C8B-B14F-4D97-AF65-F5344CB8AC3E}">
        <p14:creationId xmlns:p14="http://schemas.microsoft.com/office/powerpoint/2010/main" val="163527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BD00F-A62A-4B06-8649-379C29A663B8}"/>
              </a:ext>
            </a:extLst>
          </p:cNvPr>
          <p:cNvSpPr>
            <a:spLocks noGrp="1"/>
          </p:cNvSpPr>
          <p:nvPr>
            <p:ph type="dt" sz="half" idx="10"/>
          </p:nvPr>
        </p:nvSpPr>
        <p:spPr/>
        <p:txBody>
          <a:bodyPr/>
          <a:lstStyle/>
          <a:p>
            <a:fld id="{D4F6D862-A06D-436F-A92E-EBAAD50B6E50}" type="datetime2">
              <a:rPr lang="en-US" smtClean="0"/>
              <a:t>Thursday, November 2, 2023</a:t>
            </a:fld>
            <a:endParaRPr lang="en-US" dirty="0"/>
          </a:p>
        </p:txBody>
      </p:sp>
      <p:pic>
        <p:nvPicPr>
          <p:cNvPr id="3" name="Picture 2">
            <a:extLst>
              <a:ext uri="{FF2B5EF4-FFF2-40B4-BE49-F238E27FC236}">
                <a16:creationId xmlns:a16="http://schemas.microsoft.com/office/drawing/2014/main" id="{61FF8173-3760-4A0B-ABCD-D53A76F8676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2484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C65FB-99AA-445B-9ED7-9CAC878A816C}"/>
              </a:ext>
            </a:extLst>
          </p:cNvPr>
          <p:cNvSpPr>
            <a:spLocks noGrp="1"/>
          </p:cNvSpPr>
          <p:nvPr>
            <p:ph type="dt" sz="half" idx="10"/>
          </p:nvPr>
        </p:nvSpPr>
        <p:spPr/>
        <p:txBody>
          <a:bodyPr/>
          <a:lstStyle/>
          <a:p>
            <a:fld id="{D4F6D862-A06D-436F-A92E-EBAAD50B6E50}" type="datetime2">
              <a:rPr lang="en-US" smtClean="0"/>
              <a:t>Thursday, November 2, 2023</a:t>
            </a:fld>
            <a:endParaRPr lang="en-US" dirty="0"/>
          </a:p>
        </p:txBody>
      </p:sp>
      <p:pic>
        <p:nvPicPr>
          <p:cNvPr id="3" name="Picture 2">
            <a:extLst>
              <a:ext uri="{FF2B5EF4-FFF2-40B4-BE49-F238E27FC236}">
                <a16:creationId xmlns:a16="http://schemas.microsoft.com/office/drawing/2014/main" id="{87C5D455-714A-46F3-A5EC-4912CEBC59B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9205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634EE7-D874-4802-9A13-0C0D78B7912D}"/>
              </a:ext>
            </a:extLst>
          </p:cNvPr>
          <p:cNvSpPr>
            <a:spLocks noGrp="1"/>
          </p:cNvSpPr>
          <p:nvPr>
            <p:ph idx="1"/>
          </p:nvPr>
        </p:nvSpPr>
        <p:spPr/>
        <p:txBody>
          <a:bodyPr>
            <a:normAutofit/>
          </a:bodyPr>
          <a:lstStyle/>
          <a:p>
            <a:pPr marL="0" indent="0" algn="ctr">
              <a:buNone/>
            </a:pPr>
            <a:endParaRPr lang="en-US" sz="5400" dirty="0"/>
          </a:p>
          <a:p>
            <a:pPr marL="0" indent="0" algn="ctr">
              <a:buNone/>
            </a:pPr>
            <a:r>
              <a:rPr lang="en-US" sz="5400" dirty="0"/>
              <a:t>Questions?</a:t>
            </a:r>
          </a:p>
        </p:txBody>
      </p:sp>
    </p:spTree>
    <p:extLst>
      <p:ext uri="{BB962C8B-B14F-4D97-AF65-F5344CB8AC3E}">
        <p14:creationId xmlns:p14="http://schemas.microsoft.com/office/powerpoint/2010/main" val="342143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31E197-2307-47AD-8F54-2907E7BD0792}"/>
              </a:ext>
            </a:extLst>
          </p:cNvPr>
          <p:cNvSpPr>
            <a:spLocks noGrp="1"/>
          </p:cNvSpPr>
          <p:nvPr>
            <p:ph idx="1"/>
          </p:nvPr>
        </p:nvSpPr>
        <p:spPr>
          <a:xfrm>
            <a:off x="286440" y="782198"/>
            <a:ext cx="11372160" cy="5781888"/>
          </a:xfrm>
        </p:spPr>
        <p:txBody>
          <a:bodyPr>
            <a:normAutofit/>
          </a:bodyPr>
          <a:lstStyle/>
          <a:p>
            <a:pPr marL="0" indent="0">
              <a:buNone/>
            </a:pPr>
            <a:r>
              <a:rPr lang="en-US" sz="2400" b="1" dirty="0"/>
              <a:t>Steps for pulling data from Prevention Data Portal through GMS</a:t>
            </a:r>
            <a:r>
              <a:rPr lang="en-US" dirty="0"/>
              <a:t>:</a:t>
            </a:r>
          </a:p>
          <a:p>
            <a:pPr marL="0" indent="0">
              <a:buNone/>
            </a:pPr>
            <a:r>
              <a:rPr lang="en-US" dirty="0"/>
              <a:t>1. </a:t>
            </a:r>
            <a:r>
              <a:rPr lang="en-US" sz="2400" dirty="0"/>
              <a:t>Bottom left-hand corner- Click on blue G-</a:t>
            </a:r>
            <a:r>
              <a:rPr lang="en-US" sz="2400" dirty="0" err="1"/>
              <a:t>GrantVantage</a:t>
            </a:r>
            <a:r>
              <a:rPr lang="en-US" sz="2400" dirty="0"/>
              <a:t> symbol and change view to DAODAS Portal (DP) view</a:t>
            </a:r>
          </a:p>
        </p:txBody>
      </p:sp>
      <p:sp>
        <p:nvSpPr>
          <p:cNvPr id="3" name="Date Placeholder 2">
            <a:extLst>
              <a:ext uri="{FF2B5EF4-FFF2-40B4-BE49-F238E27FC236}">
                <a16:creationId xmlns:a16="http://schemas.microsoft.com/office/drawing/2014/main" id="{7EC2196F-D7FC-457A-B63A-749A626067EC}"/>
              </a:ext>
            </a:extLst>
          </p:cNvPr>
          <p:cNvSpPr>
            <a:spLocks noGrp="1"/>
          </p:cNvSpPr>
          <p:nvPr>
            <p:ph type="dt" sz="half" idx="2"/>
          </p:nvPr>
        </p:nvSpPr>
        <p:spPr/>
        <p:txBody>
          <a:bodyPr/>
          <a:lstStyle/>
          <a:p>
            <a:fld id="{D32C9CBE-BB3D-4D4A-BBA2-C9CC33C12E4A}" type="datetime1">
              <a:rPr lang="en-US" smtClean="0"/>
              <a:t>11/2/2023</a:t>
            </a:fld>
            <a:endParaRPr lang="en-US" dirty="0"/>
          </a:p>
        </p:txBody>
      </p:sp>
      <p:pic>
        <p:nvPicPr>
          <p:cNvPr id="4" name="Picture 3">
            <a:extLst>
              <a:ext uri="{FF2B5EF4-FFF2-40B4-BE49-F238E27FC236}">
                <a16:creationId xmlns:a16="http://schemas.microsoft.com/office/drawing/2014/main" id="{1FC1B3C2-7C44-4513-A94D-BBBC0DFEB9B2}"/>
              </a:ext>
            </a:extLst>
          </p:cNvPr>
          <p:cNvPicPr>
            <a:picLocks noChangeAspect="1"/>
          </p:cNvPicPr>
          <p:nvPr/>
        </p:nvPicPr>
        <p:blipFill>
          <a:blip r:embed="rId2"/>
          <a:stretch>
            <a:fillRect/>
          </a:stretch>
        </p:blipFill>
        <p:spPr>
          <a:xfrm>
            <a:off x="1630495" y="2302525"/>
            <a:ext cx="7807959" cy="4391976"/>
          </a:xfrm>
          <a:prstGeom prst="rect">
            <a:avLst/>
          </a:prstGeom>
        </p:spPr>
      </p:pic>
      <p:pic>
        <p:nvPicPr>
          <p:cNvPr id="5" name="Picture 4">
            <a:extLst>
              <a:ext uri="{FF2B5EF4-FFF2-40B4-BE49-F238E27FC236}">
                <a16:creationId xmlns:a16="http://schemas.microsoft.com/office/drawing/2014/main" id="{6DA59B8A-B87A-4BB6-BEA7-EB8D771BFEAC}"/>
              </a:ext>
            </a:extLst>
          </p:cNvPr>
          <p:cNvPicPr>
            <a:picLocks noChangeAspect="1"/>
          </p:cNvPicPr>
          <p:nvPr/>
        </p:nvPicPr>
        <p:blipFill>
          <a:blip r:embed="rId3"/>
          <a:stretch>
            <a:fillRect/>
          </a:stretch>
        </p:blipFill>
        <p:spPr>
          <a:xfrm>
            <a:off x="396607" y="6167074"/>
            <a:ext cx="1109595" cy="585430"/>
          </a:xfrm>
          <a:prstGeom prst="rect">
            <a:avLst/>
          </a:prstGeom>
        </p:spPr>
      </p:pic>
    </p:spTree>
    <p:extLst>
      <p:ext uri="{BB962C8B-B14F-4D97-AF65-F5344CB8AC3E}">
        <p14:creationId xmlns:p14="http://schemas.microsoft.com/office/powerpoint/2010/main" val="375700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C958A5-74D2-445C-80B7-E639163FD354}"/>
              </a:ext>
            </a:extLst>
          </p:cNvPr>
          <p:cNvSpPr>
            <a:spLocks noGrp="1"/>
          </p:cNvSpPr>
          <p:nvPr>
            <p:ph idx="1"/>
          </p:nvPr>
        </p:nvSpPr>
        <p:spPr>
          <a:xfrm>
            <a:off x="242371" y="771181"/>
            <a:ext cx="11424492" cy="5783855"/>
          </a:xfrm>
        </p:spPr>
        <p:txBody>
          <a:bodyPr/>
          <a:lstStyle/>
          <a:p>
            <a:pPr marL="0" indent="0">
              <a:buNone/>
            </a:pPr>
            <a:r>
              <a:rPr lang="en-US" dirty="0"/>
              <a:t>2. </a:t>
            </a:r>
            <a:r>
              <a:rPr lang="en-US" sz="2400" dirty="0"/>
              <a:t>On left-hand side, click on “Portal Submission” </a:t>
            </a:r>
          </a:p>
          <a:p>
            <a:pPr marL="0" indent="0">
              <a:buNone/>
            </a:pPr>
            <a:endParaRPr lang="en-US" dirty="0"/>
          </a:p>
        </p:txBody>
      </p:sp>
      <p:sp>
        <p:nvSpPr>
          <p:cNvPr id="3" name="Date Placeholder 2">
            <a:extLst>
              <a:ext uri="{FF2B5EF4-FFF2-40B4-BE49-F238E27FC236}">
                <a16:creationId xmlns:a16="http://schemas.microsoft.com/office/drawing/2014/main" id="{3670DFEE-E9B3-4F75-9639-AF07AADD8925}"/>
              </a:ext>
            </a:extLst>
          </p:cNvPr>
          <p:cNvSpPr>
            <a:spLocks noGrp="1"/>
          </p:cNvSpPr>
          <p:nvPr>
            <p:ph type="dt" sz="half" idx="2"/>
          </p:nvPr>
        </p:nvSpPr>
        <p:spPr/>
        <p:txBody>
          <a:bodyPr/>
          <a:lstStyle/>
          <a:p>
            <a:fld id="{D32C9CBE-BB3D-4D4A-BBA2-C9CC33C12E4A}" type="datetime1">
              <a:rPr lang="en-US" smtClean="0"/>
              <a:t>11/2/2023</a:t>
            </a:fld>
            <a:endParaRPr lang="en-US" dirty="0"/>
          </a:p>
        </p:txBody>
      </p:sp>
      <p:pic>
        <p:nvPicPr>
          <p:cNvPr id="5" name="Picture 4">
            <a:extLst>
              <a:ext uri="{FF2B5EF4-FFF2-40B4-BE49-F238E27FC236}">
                <a16:creationId xmlns:a16="http://schemas.microsoft.com/office/drawing/2014/main" id="{D0568E3A-1B3D-4E19-A420-E73E562B4193}"/>
              </a:ext>
            </a:extLst>
          </p:cNvPr>
          <p:cNvPicPr>
            <a:picLocks noChangeAspect="1"/>
          </p:cNvPicPr>
          <p:nvPr/>
        </p:nvPicPr>
        <p:blipFill>
          <a:blip r:embed="rId2"/>
          <a:stretch>
            <a:fillRect/>
          </a:stretch>
        </p:blipFill>
        <p:spPr>
          <a:xfrm>
            <a:off x="1224762" y="1247027"/>
            <a:ext cx="10133628" cy="5457108"/>
          </a:xfrm>
          <a:prstGeom prst="rect">
            <a:avLst/>
          </a:prstGeom>
        </p:spPr>
      </p:pic>
      <p:sp>
        <p:nvSpPr>
          <p:cNvPr id="6" name="Arrow: Right 5">
            <a:extLst>
              <a:ext uri="{FF2B5EF4-FFF2-40B4-BE49-F238E27FC236}">
                <a16:creationId xmlns:a16="http://schemas.microsoft.com/office/drawing/2014/main" id="{EC4BBFDF-4176-4E94-AA33-FC17ED1D5453}"/>
              </a:ext>
            </a:extLst>
          </p:cNvPr>
          <p:cNvSpPr/>
          <p:nvPr/>
        </p:nvSpPr>
        <p:spPr>
          <a:xfrm>
            <a:off x="181200" y="3798495"/>
            <a:ext cx="917760" cy="618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3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05AE046-7CE0-413D-800B-9EFB20273589}"/>
              </a:ext>
            </a:extLst>
          </p:cNvPr>
          <p:cNvSpPr>
            <a:spLocks noGrp="1"/>
          </p:cNvSpPr>
          <p:nvPr>
            <p:ph type="dt" sz="half" idx="2"/>
          </p:nvPr>
        </p:nvSpPr>
        <p:spPr/>
        <p:txBody>
          <a:bodyPr/>
          <a:lstStyle/>
          <a:p>
            <a:fld id="{D32C9CBE-BB3D-4D4A-BBA2-C9CC33C12E4A}" type="datetime1">
              <a:rPr lang="en-US" smtClean="0"/>
              <a:t>11/2/2023</a:t>
            </a:fld>
            <a:endParaRPr lang="en-US" dirty="0"/>
          </a:p>
        </p:txBody>
      </p:sp>
      <p:sp>
        <p:nvSpPr>
          <p:cNvPr id="2" name="Rectangle 1">
            <a:extLst>
              <a:ext uri="{FF2B5EF4-FFF2-40B4-BE49-F238E27FC236}">
                <a16:creationId xmlns:a16="http://schemas.microsoft.com/office/drawing/2014/main" id="{902A1510-D3A2-4C8D-8AA0-4A5294DFDF69}"/>
              </a:ext>
            </a:extLst>
          </p:cNvPr>
          <p:cNvSpPr/>
          <p:nvPr/>
        </p:nvSpPr>
        <p:spPr>
          <a:xfrm>
            <a:off x="351048" y="721340"/>
            <a:ext cx="11281272" cy="470000"/>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3. </a:t>
            </a:r>
            <a:r>
              <a:rPr lang="en-US" sz="2400" dirty="0">
                <a:latin typeface="Calibri" panose="020F0502020204030204" pitchFamily="34" charset="0"/>
                <a:ea typeface="Calibri" panose="020F0502020204030204" pitchFamily="34" charset="0"/>
                <a:cs typeface="Times New Roman" panose="02020603050405020304" pitchFamily="18" charset="0"/>
              </a:rPr>
              <a:t>On top right, click on “Edit Columns” to bring up a menu on right side.</a:t>
            </a:r>
          </a:p>
        </p:txBody>
      </p:sp>
      <p:pic>
        <p:nvPicPr>
          <p:cNvPr id="5" name="Picture 4">
            <a:extLst>
              <a:ext uri="{FF2B5EF4-FFF2-40B4-BE49-F238E27FC236}">
                <a16:creationId xmlns:a16="http://schemas.microsoft.com/office/drawing/2014/main" id="{9B82073D-62E5-4272-A408-2FF3329AB1D1}"/>
              </a:ext>
            </a:extLst>
          </p:cNvPr>
          <p:cNvPicPr>
            <a:picLocks noChangeAspect="1"/>
          </p:cNvPicPr>
          <p:nvPr/>
        </p:nvPicPr>
        <p:blipFill>
          <a:blip r:embed="rId2"/>
          <a:stretch>
            <a:fillRect/>
          </a:stretch>
        </p:blipFill>
        <p:spPr>
          <a:xfrm>
            <a:off x="517792" y="1288284"/>
            <a:ext cx="10058401" cy="5657850"/>
          </a:xfrm>
          <a:prstGeom prst="rect">
            <a:avLst/>
          </a:prstGeom>
        </p:spPr>
      </p:pic>
      <p:sp>
        <p:nvSpPr>
          <p:cNvPr id="6" name="Arrow: Down 5">
            <a:extLst>
              <a:ext uri="{FF2B5EF4-FFF2-40B4-BE49-F238E27FC236}">
                <a16:creationId xmlns:a16="http://schemas.microsoft.com/office/drawing/2014/main" id="{19242A0A-34AD-4722-93FC-FFB49494FFEA}"/>
              </a:ext>
            </a:extLst>
          </p:cNvPr>
          <p:cNvSpPr/>
          <p:nvPr/>
        </p:nvSpPr>
        <p:spPr>
          <a:xfrm>
            <a:off x="7656722" y="1564395"/>
            <a:ext cx="727113" cy="1052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04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3BDEE-C7B0-47D8-90ED-1D769F8F7C08}"/>
              </a:ext>
            </a:extLst>
          </p:cNvPr>
          <p:cNvSpPr>
            <a:spLocks noGrp="1"/>
          </p:cNvSpPr>
          <p:nvPr>
            <p:ph type="dt" sz="half" idx="2"/>
          </p:nvPr>
        </p:nvSpPr>
        <p:spPr/>
        <p:txBody>
          <a:bodyPr/>
          <a:lstStyle/>
          <a:p>
            <a:fld id="{D32C9CBE-BB3D-4D4A-BBA2-C9CC33C12E4A}" type="datetime1">
              <a:rPr lang="en-US" smtClean="0"/>
              <a:t>11/2/2023</a:t>
            </a:fld>
            <a:endParaRPr lang="en-US" dirty="0"/>
          </a:p>
        </p:txBody>
      </p:sp>
      <p:sp>
        <p:nvSpPr>
          <p:cNvPr id="6" name="Rectangle 5">
            <a:extLst>
              <a:ext uri="{FF2B5EF4-FFF2-40B4-BE49-F238E27FC236}">
                <a16:creationId xmlns:a16="http://schemas.microsoft.com/office/drawing/2014/main" id="{9D27984D-BDC8-4E48-8C87-72C2FD26E1DE}"/>
              </a:ext>
            </a:extLst>
          </p:cNvPr>
          <p:cNvSpPr/>
          <p:nvPr/>
        </p:nvSpPr>
        <p:spPr>
          <a:xfrm>
            <a:off x="288098" y="851770"/>
            <a:ext cx="11423737" cy="5242461"/>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4. </a:t>
            </a:r>
            <a:r>
              <a:rPr lang="en-US" sz="2400" dirty="0">
                <a:latin typeface="Calibri" panose="020F0502020204030204" pitchFamily="34" charset="0"/>
                <a:ea typeface="Calibri" panose="020F0502020204030204" pitchFamily="34" charset="0"/>
                <a:cs typeface="Times New Roman" panose="02020603050405020304" pitchFamily="18" charset="0"/>
              </a:rPr>
              <a:t>Click “+ Add Columns” to add the following columns to the report: </a:t>
            </a:r>
          </a:p>
          <a:p>
            <a:pPr marL="742950" lvl="1"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Form Name</a:t>
            </a:r>
          </a:p>
          <a:p>
            <a:pPr marL="742950" lvl="1"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Intervention Type</a:t>
            </a:r>
          </a:p>
          <a:p>
            <a:pPr marL="742950" lvl="1"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Total Duration Hours</a:t>
            </a:r>
          </a:p>
          <a:p>
            <a:pPr marL="742950" lvl="1"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Total Duration Minutes </a:t>
            </a:r>
          </a:p>
          <a:p>
            <a:pPr marL="742950" lvl="1" indent="-28575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Strategy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You can add the columns by typing the heading in the search bar (Form Name) and then select the heading and click “close”.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This will then take you back to the list. </a:t>
            </a:r>
          </a:p>
          <a:p>
            <a:pPr>
              <a:lnSpc>
                <a:spcPct val="107000"/>
              </a:lnSpc>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Repeat the steps to continue to add each one until you have all of the additional columns added to the list.</a:t>
            </a:r>
          </a:p>
        </p:txBody>
      </p:sp>
    </p:spTree>
    <p:extLst>
      <p:ext uri="{BB962C8B-B14F-4D97-AF65-F5344CB8AC3E}">
        <p14:creationId xmlns:p14="http://schemas.microsoft.com/office/powerpoint/2010/main" val="194653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339F0-BE92-451A-B1FC-64C4D44D0F7E}"/>
              </a:ext>
            </a:extLst>
          </p:cNvPr>
          <p:cNvSpPr>
            <a:spLocks noGrp="1"/>
          </p:cNvSpPr>
          <p:nvPr>
            <p:ph idx="1"/>
          </p:nvPr>
        </p:nvSpPr>
        <p:spPr/>
        <p:txBody>
          <a:bodyPr/>
          <a:lstStyle/>
          <a:p>
            <a:endParaRPr lang="en-US"/>
          </a:p>
        </p:txBody>
      </p:sp>
      <p:sp>
        <p:nvSpPr>
          <p:cNvPr id="3" name="Date Placeholder 2">
            <a:extLst>
              <a:ext uri="{FF2B5EF4-FFF2-40B4-BE49-F238E27FC236}">
                <a16:creationId xmlns:a16="http://schemas.microsoft.com/office/drawing/2014/main" id="{0B62EC27-5486-463E-A237-048610FDCD06}"/>
              </a:ext>
            </a:extLst>
          </p:cNvPr>
          <p:cNvSpPr>
            <a:spLocks noGrp="1"/>
          </p:cNvSpPr>
          <p:nvPr>
            <p:ph type="dt" sz="half" idx="2"/>
          </p:nvPr>
        </p:nvSpPr>
        <p:spPr/>
        <p:txBody>
          <a:bodyPr/>
          <a:lstStyle/>
          <a:p>
            <a:fld id="{D32C9CBE-BB3D-4D4A-BBA2-C9CC33C12E4A}" type="datetime1">
              <a:rPr lang="en-US" smtClean="0"/>
              <a:t>11/2/2023</a:t>
            </a:fld>
            <a:endParaRPr lang="en-US" dirty="0"/>
          </a:p>
        </p:txBody>
      </p:sp>
      <p:pic>
        <p:nvPicPr>
          <p:cNvPr id="5" name="Picture 4">
            <a:extLst>
              <a:ext uri="{FF2B5EF4-FFF2-40B4-BE49-F238E27FC236}">
                <a16:creationId xmlns:a16="http://schemas.microsoft.com/office/drawing/2014/main" id="{DE8D9BB9-49A4-4646-A3E6-C9FC14385FD2}"/>
              </a:ext>
            </a:extLst>
          </p:cNvPr>
          <p:cNvPicPr>
            <a:picLocks noChangeAspect="1"/>
          </p:cNvPicPr>
          <p:nvPr/>
        </p:nvPicPr>
        <p:blipFill>
          <a:blip r:embed="rId2"/>
          <a:stretch>
            <a:fillRect/>
          </a:stretch>
        </p:blipFill>
        <p:spPr>
          <a:xfrm>
            <a:off x="421288" y="838366"/>
            <a:ext cx="10734392" cy="6038096"/>
          </a:xfrm>
          <a:prstGeom prst="rect">
            <a:avLst/>
          </a:prstGeom>
        </p:spPr>
      </p:pic>
      <p:sp>
        <p:nvSpPr>
          <p:cNvPr id="4" name="Arrow: Right 3">
            <a:extLst>
              <a:ext uri="{FF2B5EF4-FFF2-40B4-BE49-F238E27FC236}">
                <a16:creationId xmlns:a16="http://schemas.microsoft.com/office/drawing/2014/main" id="{4C4A8BD6-B040-467E-80A4-68A0CF32BB43}"/>
              </a:ext>
            </a:extLst>
          </p:cNvPr>
          <p:cNvSpPr/>
          <p:nvPr/>
        </p:nvSpPr>
        <p:spPr>
          <a:xfrm>
            <a:off x="7695446" y="14404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14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0494254-B374-4441-8C21-D002A4DC8D64}"/>
              </a:ext>
            </a:extLst>
          </p:cNvPr>
          <p:cNvSpPr>
            <a:spLocks noGrp="1"/>
          </p:cNvSpPr>
          <p:nvPr>
            <p:ph type="dt" sz="half" idx="2"/>
          </p:nvPr>
        </p:nvSpPr>
        <p:spPr/>
        <p:txBody>
          <a:bodyPr/>
          <a:lstStyle/>
          <a:p>
            <a:fld id="{D32C9CBE-BB3D-4D4A-BBA2-C9CC33C12E4A}" type="datetime1">
              <a:rPr lang="en-US" smtClean="0"/>
              <a:t>11/2/2023</a:t>
            </a:fld>
            <a:endParaRPr lang="en-US" dirty="0"/>
          </a:p>
        </p:txBody>
      </p:sp>
      <p:pic>
        <p:nvPicPr>
          <p:cNvPr id="4" name="Picture 3">
            <a:extLst>
              <a:ext uri="{FF2B5EF4-FFF2-40B4-BE49-F238E27FC236}">
                <a16:creationId xmlns:a16="http://schemas.microsoft.com/office/drawing/2014/main" id="{82D4E9E1-3B98-4F58-8946-62E5D687414A}"/>
              </a:ext>
            </a:extLst>
          </p:cNvPr>
          <p:cNvPicPr>
            <a:picLocks noChangeAspect="1"/>
          </p:cNvPicPr>
          <p:nvPr/>
        </p:nvPicPr>
        <p:blipFill>
          <a:blip r:embed="rId2"/>
          <a:stretch>
            <a:fillRect/>
          </a:stretch>
        </p:blipFill>
        <p:spPr>
          <a:xfrm>
            <a:off x="418641" y="1476146"/>
            <a:ext cx="9415749" cy="5296359"/>
          </a:xfrm>
          <a:prstGeom prst="rect">
            <a:avLst/>
          </a:prstGeom>
        </p:spPr>
      </p:pic>
      <p:sp>
        <p:nvSpPr>
          <p:cNvPr id="2" name="Rectangle 1">
            <a:extLst>
              <a:ext uri="{FF2B5EF4-FFF2-40B4-BE49-F238E27FC236}">
                <a16:creationId xmlns:a16="http://schemas.microsoft.com/office/drawing/2014/main" id="{B89C7F00-C080-4B28-B152-455AC798132A}"/>
              </a:ext>
            </a:extLst>
          </p:cNvPr>
          <p:cNvSpPr/>
          <p:nvPr/>
        </p:nvSpPr>
        <p:spPr>
          <a:xfrm>
            <a:off x="341523" y="681573"/>
            <a:ext cx="11226188" cy="86517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5. </a:t>
            </a:r>
            <a:r>
              <a:rPr lang="en-US" sz="2400" dirty="0">
                <a:latin typeface="Calibri" panose="020F0502020204030204" pitchFamily="34" charset="0"/>
                <a:ea typeface="Calibri" panose="020F0502020204030204" pitchFamily="34" charset="0"/>
                <a:cs typeface="Times New Roman" panose="02020603050405020304" pitchFamily="18" charset="0"/>
              </a:rPr>
              <a:t>Click “blue apply” button and this will return you to the Portal Submission view-now it will have the additional columns you added in visible as you scroll to the right.</a:t>
            </a:r>
          </a:p>
        </p:txBody>
      </p:sp>
      <p:sp>
        <p:nvSpPr>
          <p:cNvPr id="5" name="Arrow: Down 4">
            <a:extLst>
              <a:ext uri="{FF2B5EF4-FFF2-40B4-BE49-F238E27FC236}">
                <a16:creationId xmlns:a16="http://schemas.microsoft.com/office/drawing/2014/main" id="{12DF03B8-1C57-4E97-A345-C391BD9320BC}"/>
              </a:ext>
            </a:extLst>
          </p:cNvPr>
          <p:cNvSpPr/>
          <p:nvPr/>
        </p:nvSpPr>
        <p:spPr>
          <a:xfrm>
            <a:off x="8615190" y="4447166"/>
            <a:ext cx="484632" cy="1567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5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1449</Words>
  <Application>Microsoft Office PowerPoint</Application>
  <PresentationFormat>Widescreen</PresentationFormat>
  <Paragraphs>106</Paragraphs>
  <Slides>37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Nienhius, Michelle</dc:creator>
  <cp:lastModifiedBy>Nienhius, Michelle</cp:lastModifiedBy>
  <cp:revision>17</cp:revision>
  <dcterms:created xsi:type="dcterms:W3CDTF">2023-11-01T00:38:44Z</dcterms:created>
  <dcterms:modified xsi:type="dcterms:W3CDTF">2023-11-03T03:11:11Z</dcterms:modified>
</cp:coreProperties>
</file>